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8"/>
  </p:notesMasterIdLst>
  <p:handoutMasterIdLst>
    <p:handoutMasterId r:id="rId159"/>
  </p:handoutMasterIdLst>
  <p:sldIdLst>
    <p:sldId id="316" r:id="rId5"/>
    <p:sldId id="340" r:id="rId6"/>
    <p:sldId id="345" r:id="rId7"/>
    <p:sldId id="346" r:id="rId8"/>
    <p:sldId id="457" r:id="rId9"/>
    <p:sldId id="458" r:id="rId10"/>
    <p:sldId id="459" r:id="rId11"/>
    <p:sldId id="460" r:id="rId12"/>
    <p:sldId id="461" r:id="rId13"/>
    <p:sldId id="463" r:id="rId14"/>
    <p:sldId id="462" r:id="rId15"/>
    <p:sldId id="464" r:id="rId16"/>
    <p:sldId id="465" r:id="rId17"/>
    <p:sldId id="348" r:id="rId18"/>
    <p:sldId id="342" r:id="rId19"/>
    <p:sldId id="343" r:id="rId20"/>
    <p:sldId id="344" r:id="rId21"/>
    <p:sldId id="349" r:id="rId22"/>
    <p:sldId id="347" r:id="rId23"/>
    <p:sldId id="350" r:id="rId24"/>
    <p:sldId id="351" r:id="rId25"/>
    <p:sldId id="352" r:id="rId26"/>
    <p:sldId id="353" r:id="rId27"/>
    <p:sldId id="354" r:id="rId28"/>
    <p:sldId id="355" r:id="rId29"/>
    <p:sldId id="356" r:id="rId30"/>
    <p:sldId id="357" r:id="rId31"/>
    <p:sldId id="358" r:id="rId32"/>
    <p:sldId id="466" r:id="rId33"/>
    <p:sldId id="467" r:id="rId34"/>
    <p:sldId id="468" r:id="rId35"/>
    <p:sldId id="469" r:id="rId36"/>
    <p:sldId id="408" r:id="rId37"/>
    <p:sldId id="409" r:id="rId38"/>
    <p:sldId id="410" r:id="rId39"/>
    <p:sldId id="411" r:id="rId40"/>
    <p:sldId id="412" r:id="rId41"/>
    <p:sldId id="413" r:id="rId42"/>
    <p:sldId id="414" r:id="rId43"/>
    <p:sldId id="417" r:id="rId44"/>
    <p:sldId id="415" r:id="rId45"/>
    <p:sldId id="416"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74" r:id="rId61"/>
    <p:sldId id="375" r:id="rId62"/>
    <p:sldId id="376" r:id="rId63"/>
    <p:sldId id="377" r:id="rId64"/>
    <p:sldId id="378" r:id="rId65"/>
    <p:sldId id="379" r:id="rId66"/>
    <p:sldId id="380" r:id="rId67"/>
    <p:sldId id="381" r:id="rId68"/>
    <p:sldId id="373" r:id="rId69"/>
    <p:sldId id="401" r:id="rId70"/>
    <p:sldId id="402" r:id="rId71"/>
    <p:sldId id="403" r:id="rId72"/>
    <p:sldId id="404" r:id="rId73"/>
    <p:sldId id="405" r:id="rId74"/>
    <p:sldId id="406" r:id="rId75"/>
    <p:sldId id="420" r:id="rId76"/>
    <p:sldId id="421" r:id="rId77"/>
    <p:sldId id="422" r:id="rId78"/>
    <p:sldId id="423" r:id="rId79"/>
    <p:sldId id="419" r:id="rId80"/>
    <p:sldId id="341" r:id="rId81"/>
    <p:sldId id="382" r:id="rId82"/>
    <p:sldId id="424" r:id="rId83"/>
    <p:sldId id="425" r:id="rId84"/>
    <p:sldId id="426" r:id="rId85"/>
    <p:sldId id="427" r:id="rId86"/>
    <p:sldId id="428" r:id="rId87"/>
    <p:sldId id="429" r:id="rId88"/>
    <p:sldId id="430" r:id="rId89"/>
    <p:sldId id="431" r:id="rId90"/>
    <p:sldId id="383" r:id="rId91"/>
    <p:sldId id="384" r:id="rId92"/>
    <p:sldId id="385" r:id="rId93"/>
    <p:sldId id="474" r:id="rId94"/>
    <p:sldId id="386" r:id="rId95"/>
    <p:sldId id="387" r:id="rId96"/>
    <p:sldId id="388" r:id="rId97"/>
    <p:sldId id="389" r:id="rId98"/>
    <p:sldId id="390" r:id="rId99"/>
    <p:sldId id="391" r:id="rId100"/>
    <p:sldId id="392" r:id="rId101"/>
    <p:sldId id="393" r:id="rId102"/>
    <p:sldId id="394" r:id="rId103"/>
    <p:sldId id="395" r:id="rId104"/>
    <p:sldId id="396" r:id="rId105"/>
    <p:sldId id="397" r:id="rId106"/>
    <p:sldId id="398" r:id="rId107"/>
    <p:sldId id="399" r:id="rId108"/>
    <p:sldId id="400" r:id="rId109"/>
    <p:sldId id="418" r:id="rId110"/>
    <p:sldId id="475" r:id="rId111"/>
    <p:sldId id="456" r:id="rId112"/>
    <p:sldId id="432" r:id="rId113"/>
    <p:sldId id="433" r:id="rId114"/>
    <p:sldId id="434" r:id="rId115"/>
    <p:sldId id="435" r:id="rId116"/>
    <p:sldId id="436" r:id="rId117"/>
    <p:sldId id="437" r:id="rId118"/>
    <p:sldId id="438" r:id="rId119"/>
    <p:sldId id="439" r:id="rId120"/>
    <p:sldId id="440" r:id="rId121"/>
    <p:sldId id="441" r:id="rId122"/>
    <p:sldId id="442" r:id="rId123"/>
    <p:sldId id="443" r:id="rId124"/>
    <p:sldId id="444" r:id="rId125"/>
    <p:sldId id="445" r:id="rId126"/>
    <p:sldId id="446" r:id="rId127"/>
    <p:sldId id="447" r:id="rId128"/>
    <p:sldId id="448" r:id="rId129"/>
    <p:sldId id="449" r:id="rId130"/>
    <p:sldId id="450" r:id="rId131"/>
    <p:sldId id="451" r:id="rId132"/>
    <p:sldId id="452" r:id="rId133"/>
    <p:sldId id="453" r:id="rId134"/>
    <p:sldId id="454" r:id="rId135"/>
    <p:sldId id="455" r:id="rId136"/>
    <p:sldId id="407" r:id="rId137"/>
    <p:sldId id="480" r:id="rId138"/>
    <p:sldId id="476" r:id="rId139"/>
    <p:sldId id="477" r:id="rId140"/>
    <p:sldId id="478" r:id="rId141"/>
    <p:sldId id="479" r:id="rId142"/>
    <p:sldId id="481" r:id="rId143"/>
    <p:sldId id="482" r:id="rId144"/>
    <p:sldId id="483" r:id="rId145"/>
    <p:sldId id="484" r:id="rId146"/>
    <p:sldId id="470" r:id="rId147"/>
    <p:sldId id="471" r:id="rId148"/>
    <p:sldId id="472" r:id="rId149"/>
    <p:sldId id="473" r:id="rId150"/>
    <p:sldId id="490" r:id="rId151"/>
    <p:sldId id="486" r:id="rId152"/>
    <p:sldId id="487" r:id="rId153"/>
    <p:sldId id="488" r:id="rId154"/>
    <p:sldId id="489" r:id="rId155"/>
    <p:sldId id="485" r:id="rId156"/>
    <p:sldId id="339" r:id="rId157"/>
  </p:sldIdLst>
  <p:sldSz cx="9144000" cy="6858000" type="screen4x3"/>
  <p:notesSz cx="6858000" cy="9144000"/>
  <p:custDataLst>
    <p:tags r:id="rId1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5226" autoAdjust="0"/>
  </p:normalViewPr>
  <p:slideViewPr>
    <p:cSldViewPr snapToObjects="1" showGuides="1">
      <p:cViewPr varScale="1">
        <p:scale>
          <a:sx n="82" d="100"/>
          <a:sy n="82" d="100"/>
        </p:scale>
        <p:origin x="1502" y="6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tags" Target="tags/tag1.xml"/><Relationship Id="rId16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2021-07-30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7/30/2021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elastic-logo"/>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elastic-logo"/>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6" descr="Image result for Elastic search logo"/>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6" descr="https://www.attuneww.com/wp-content/uploads/2018/07/Camund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5611" y="153038"/>
            <a:ext cx="870685" cy="8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7" name="Picture 6" descr="https://www.attuneww.com/wp-content/uploads/2018/07/Camund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5611" y="153038"/>
            <a:ext cx="870685" cy="8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3" name="Picture 6" descr="https://www.attuneww.com/wp-content/uploads/2018/07/Camund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5611" y="153038"/>
            <a:ext cx="870685" cy="8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3" name="Picture 6" descr="https://www.attuneww.com/wp-content/uploads/2018/07/Camund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5611" y="153038"/>
            <a:ext cx="870685" cy="8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6" descr="https://www.attuneww.com/wp-content/uploads/2018/07/Camund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5611" y="153038"/>
            <a:ext cx="870685" cy="8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6" descr="https://www.attuneww.com/wp-content/uploads/2018/07/Camund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95611" y="153038"/>
            <a:ext cx="870685" cy="8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4" name="Picture 6" descr="https://www.attuneww.com/wp-content/uploads/2018/07/Camunda.jp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795611" y="153038"/>
            <a:ext cx="870685" cy="8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localhost:7070/rest/history/process-instance?finishedAfter=2013-01-01T00:00:00.000+0200&amp;finishedBefore=2013-04-01T23:59:59.000+0200&amp;executedActivityAfter=2013-03-23T13:42:44.000+0200" TargetMode="External"/><Relationship Id="rId2" Type="http://schemas.openxmlformats.org/officeDocument/2006/relationships/hyperlink" Target="http://localhost:7070/rest/history/process-instance"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hyperlink" Target="http://192.168.99.101:8080/camunda-welcome/index.html"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114519"/>
            <a:ext cx="7239000" cy="952282"/>
          </a:xfrm>
        </p:spPr>
        <p:txBody>
          <a:bodyPr/>
          <a:lstStyle/>
          <a:p>
            <a:r>
              <a:rPr lang="en-US" dirty="0"/>
              <a:t>Application Delivery Fundamentals</a:t>
            </a:r>
          </a:p>
        </p:txBody>
      </p:sp>
      <p:sp>
        <p:nvSpPr>
          <p:cNvPr id="4" name="Text Placeholder 3"/>
          <p:cNvSpPr>
            <a:spLocks noGrp="1"/>
          </p:cNvSpPr>
          <p:nvPr>
            <p:ph type="body" sz="quarter" idx="11"/>
          </p:nvPr>
        </p:nvSpPr>
        <p:spPr>
          <a:xfrm>
            <a:off x="138848" y="4038600"/>
            <a:ext cx="4811323" cy="1233311"/>
          </a:xfrm>
        </p:spPr>
        <p:txBody>
          <a:bodyPr/>
          <a:lstStyle/>
          <a:p>
            <a:r>
              <a:rPr lang="en-US" dirty="0"/>
              <a:t>Parameswari </a:t>
            </a:r>
            <a:r>
              <a:rPr lang="en-US" dirty="0" err="1"/>
              <a:t>Ettiappan</a:t>
            </a:r>
            <a:endParaRPr lang="en-US" dirty="0"/>
          </a:p>
        </p:txBody>
      </p:sp>
      <p:sp>
        <p:nvSpPr>
          <p:cNvPr id="2" name="AutoShape 2" descr="Image result for ELK sta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2" descr="camunda logoக்கான பட முடிவுகள்"/>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camunda bpm logoக்கான பட முடிவுக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5407025" cy="1333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42E4F0-8129-469E-A991-F2675F55D440}"/>
              </a:ext>
            </a:extLst>
          </p:cNvPr>
          <p:cNvPicPr>
            <a:picLocks noChangeAspect="1"/>
          </p:cNvPicPr>
          <p:nvPr/>
        </p:nvPicPr>
        <p:blipFill>
          <a:blip r:embed="rId2"/>
          <a:stretch>
            <a:fillRect/>
          </a:stretch>
        </p:blipFill>
        <p:spPr>
          <a:xfrm>
            <a:off x="0" y="1371600"/>
            <a:ext cx="9144000" cy="5143500"/>
          </a:xfrm>
          <a:prstGeom prst="rect">
            <a:avLst/>
          </a:prstGeom>
        </p:spPr>
      </p:pic>
      <p:sp>
        <p:nvSpPr>
          <p:cNvPr id="6" name="Title 5">
            <a:extLst>
              <a:ext uri="{FF2B5EF4-FFF2-40B4-BE49-F238E27FC236}">
                <a16:creationId xmlns:a16="http://schemas.microsoft.com/office/drawing/2014/main" id="{E7F9FB84-93CB-4335-A731-081262EE2D22}"/>
              </a:ext>
            </a:extLst>
          </p:cNvPr>
          <p:cNvSpPr>
            <a:spLocks noGrp="1"/>
          </p:cNvSpPr>
          <p:nvPr>
            <p:ph type="title"/>
          </p:nvPr>
        </p:nvSpPr>
        <p:spPr/>
        <p:txBody>
          <a:bodyPr/>
          <a:lstStyle/>
          <a:p>
            <a:r>
              <a:rPr lang="en-IN" dirty="0"/>
              <a:t>https://start.camunda.com/</a:t>
            </a:r>
          </a:p>
        </p:txBody>
      </p:sp>
    </p:spTree>
    <p:extLst>
      <p:ext uri="{BB962C8B-B14F-4D97-AF65-F5344CB8AC3E}">
        <p14:creationId xmlns:p14="http://schemas.microsoft.com/office/powerpoint/2010/main" val="33161299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 Script Task is an automated activity. When a process execution arrives at the Script Task, the corresponding script is executed.</a:t>
            </a:r>
          </a:p>
          <a:p>
            <a:r>
              <a:rPr lang="en-IN" dirty="0"/>
              <a:t>&lt;</a:t>
            </a:r>
            <a:r>
              <a:rPr lang="en-IN" dirty="0" err="1"/>
              <a:t>scriptTask</a:t>
            </a:r>
            <a:r>
              <a:rPr lang="en-IN" dirty="0"/>
              <a:t> id="</a:t>
            </a:r>
            <a:r>
              <a:rPr lang="en-IN" dirty="0" err="1"/>
              <a:t>theScriptTask</a:t>
            </a:r>
            <a:r>
              <a:rPr lang="en-IN" dirty="0"/>
              <a:t>" name="Execute script" </a:t>
            </a:r>
            <a:r>
              <a:rPr lang="en-IN" dirty="0" err="1"/>
              <a:t>scriptFormat</a:t>
            </a:r>
            <a:r>
              <a:rPr lang="en-IN" dirty="0"/>
              <a:t>="groovy"&gt;</a:t>
            </a:r>
          </a:p>
          <a:p>
            <a:r>
              <a:rPr lang="en-IN" dirty="0"/>
              <a:t>  &lt;script&gt;</a:t>
            </a:r>
          </a:p>
          <a:p>
            <a:r>
              <a:rPr lang="en-IN" dirty="0"/>
              <a:t>    sum = 0</a:t>
            </a:r>
          </a:p>
          <a:p>
            <a:r>
              <a:rPr lang="en-IN" dirty="0"/>
              <a:t>    for ( </a:t>
            </a:r>
            <a:r>
              <a:rPr lang="en-IN" dirty="0" err="1"/>
              <a:t>i</a:t>
            </a:r>
            <a:r>
              <a:rPr lang="en-IN" dirty="0"/>
              <a:t> in </a:t>
            </a:r>
            <a:r>
              <a:rPr lang="en-IN" dirty="0" err="1"/>
              <a:t>inputArray</a:t>
            </a:r>
            <a:r>
              <a:rPr lang="en-IN" dirty="0"/>
              <a:t> ) {</a:t>
            </a:r>
          </a:p>
          <a:p>
            <a:r>
              <a:rPr lang="en-IN" dirty="0"/>
              <a:t>      sum += </a:t>
            </a:r>
            <a:r>
              <a:rPr lang="en-IN" dirty="0" err="1"/>
              <a:t>i</a:t>
            </a:r>
            <a:endParaRPr lang="en-IN" dirty="0"/>
          </a:p>
          <a:p>
            <a:r>
              <a:rPr lang="en-IN" dirty="0"/>
              <a:t>    }</a:t>
            </a:r>
          </a:p>
          <a:p>
            <a:r>
              <a:rPr lang="en-IN" dirty="0"/>
              <a:t>  &lt;/script&gt;</a:t>
            </a:r>
          </a:p>
          <a:p>
            <a:r>
              <a:rPr lang="en-IN" dirty="0"/>
              <a:t>&lt;/</a:t>
            </a:r>
            <a:r>
              <a:rPr lang="en-IN" dirty="0" err="1"/>
              <a:t>scriptTask</a:t>
            </a:r>
            <a:r>
              <a:rPr lang="en-IN" dirty="0"/>
              <a:t>&gt;</a:t>
            </a:r>
          </a:p>
        </p:txBody>
      </p:sp>
      <p:sp>
        <p:nvSpPr>
          <p:cNvPr id="3" name="Title 2"/>
          <p:cNvSpPr>
            <a:spLocks noGrp="1"/>
          </p:cNvSpPr>
          <p:nvPr>
            <p:ph type="title"/>
          </p:nvPr>
        </p:nvSpPr>
        <p:spPr/>
        <p:txBody>
          <a:bodyPr/>
          <a:lstStyle/>
          <a:p>
            <a:r>
              <a:rPr lang="en-US" dirty="0"/>
              <a:t>Script Task</a:t>
            </a:r>
            <a:endParaRPr lang="en-IN" dirty="0"/>
          </a:p>
        </p:txBody>
      </p:sp>
      <p:pic>
        <p:nvPicPr>
          <p:cNvPr id="20482" name="Picture 2" descr="https://docs.camunda.org/manual/7.12/img/short-codes/bpmn-script-tas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429000"/>
            <a:ext cx="221749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065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105275"/>
          </a:xfrm>
        </p:spPr>
        <p:txBody>
          <a:bodyPr/>
          <a:lstStyle/>
          <a:p>
            <a:r>
              <a:rPr lang="en-US" dirty="0"/>
              <a:t>A Receive Task is a simple task that waits for the arrival of a certain message. </a:t>
            </a:r>
          </a:p>
          <a:p>
            <a:r>
              <a:rPr lang="en-US" dirty="0"/>
              <a:t>When the process execution arrives at a Receive Task, the process state is committed to the persistence storage. </a:t>
            </a:r>
          </a:p>
          <a:p>
            <a:r>
              <a:rPr lang="en-US" dirty="0"/>
              <a:t>This means that the process will stay in this wait state until a specific message is received by the engine, which triggers continuation of the process beyond the Receive Task.</a:t>
            </a:r>
          </a:p>
          <a:p>
            <a:endParaRPr lang="en-US" dirty="0"/>
          </a:p>
          <a:p>
            <a:endParaRPr lang="en-IN" dirty="0"/>
          </a:p>
        </p:txBody>
      </p:sp>
      <p:sp>
        <p:nvSpPr>
          <p:cNvPr id="3" name="Title 2"/>
          <p:cNvSpPr>
            <a:spLocks noGrp="1"/>
          </p:cNvSpPr>
          <p:nvPr>
            <p:ph type="title"/>
          </p:nvPr>
        </p:nvSpPr>
        <p:spPr/>
        <p:txBody>
          <a:bodyPr/>
          <a:lstStyle/>
          <a:p>
            <a:r>
              <a:rPr lang="en-IN" dirty="0"/>
              <a:t>Receive Task</a:t>
            </a:r>
          </a:p>
        </p:txBody>
      </p:sp>
      <p:pic>
        <p:nvPicPr>
          <p:cNvPr id="21506" name="Picture 2" descr="https://docs.camunda.org/manual/7.12/img/short-codes/bpmn-receive-tas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4990766"/>
            <a:ext cx="1981200" cy="184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761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lstStyle/>
          <a:p>
            <a:r>
              <a:rPr lang="en-US" dirty="0"/>
              <a:t>A Manual Task defines a task that is external to the BPM engine. </a:t>
            </a:r>
          </a:p>
          <a:p>
            <a:r>
              <a:rPr lang="en-US" dirty="0"/>
              <a:t>It is used to model work that is done by somebody who the engine does not need to know of and is there no known system or UI interface. </a:t>
            </a:r>
          </a:p>
          <a:p>
            <a:r>
              <a:rPr lang="en-US" dirty="0"/>
              <a:t>For the engine, a manual task is handled as a pass-through activity, automatically continuing the process at the moment the process execution arrives at it.</a:t>
            </a:r>
            <a:endParaRPr lang="en-IN" dirty="0"/>
          </a:p>
        </p:txBody>
      </p:sp>
      <p:sp>
        <p:nvSpPr>
          <p:cNvPr id="3" name="Title 2"/>
          <p:cNvSpPr>
            <a:spLocks noGrp="1"/>
          </p:cNvSpPr>
          <p:nvPr>
            <p:ph type="title"/>
          </p:nvPr>
        </p:nvSpPr>
        <p:spPr/>
        <p:txBody>
          <a:bodyPr/>
          <a:lstStyle/>
          <a:p>
            <a:r>
              <a:rPr lang="en-IN" dirty="0"/>
              <a:t>Manual Task</a:t>
            </a:r>
          </a:p>
        </p:txBody>
      </p:sp>
      <p:pic>
        <p:nvPicPr>
          <p:cNvPr id="22530" name="Picture 2" descr="https://docs.camunda.org/manual/7.12/img/short-codes/bpmn-manual-tas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876800"/>
            <a:ext cx="2305047"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12111" y="5302250"/>
            <a:ext cx="5210472" cy="646331"/>
          </a:xfrm>
          <a:prstGeom prst="rect">
            <a:avLst/>
          </a:prstGeom>
        </p:spPr>
        <p:txBody>
          <a:bodyPr wrap="square">
            <a:spAutoFit/>
          </a:bodyPr>
          <a:lstStyle/>
          <a:p>
            <a:r>
              <a:rPr lang="en-US" dirty="0"/>
              <a:t>&lt;</a:t>
            </a:r>
            <a:r>
              <a:rPr lang="en-US" dirty="0" err="1"/>
              <a:t>manualTask</a:t>
            </a:r>
            <a:r>
              <a:rPr lang="en-US" dirty="0"/>
              <a:t> id="</a:t>
            </a:r>
            <a:r>
              <a:rPr lang="en-US" dirty="0" err="1"/>
              <a:t>myManualTask</a:t>
            </a:r>
            <a:r>
              <a:rPr lang="en-US" dirty="0"/>
              <a:t>" name="Manual Task" /&gt;</a:t>
            </a:r>
            <a:endParaRPr lang="en-IN" dirty="0"/>
          </a:p>
        </p:txBody>
      </p:sp>
    </p:spTree>
    <p:extLst>
      <p:ext uri="{BB962C8B-B14F-4D97-AF65-F5344CB8AC3E}">
        <p14:creationId xmlns:p14="http://schemas.microsoft.com/office/powerpoint/2010/main" val="3889042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Data-based Exclusive Gateway (XOR)</a:t>
            </a:r>
          </a:p>
          <a:p>
            <a:pPr lvl="1"/>
            <a:r>
              <a:rPr lang="en-US" dirty="0"/>
              <a:t>Model decisions based on data.</a:t>
            </a:r>
          </a:p>
          <a:p>
            <a:r>
              <a:rPr lang="en-US" dirty="0"/>
              <a:t>Conditional and Default Sequence Flows</a:t>
            </a:r>
          </a:p>
          <a:p>
            <a:pPr lvl="1"/>
            <a:r>
              <a:rPr lang="en-US" dirty="0"/>
              <a:t>Concurrency and decisions without Gateways.</a:t>
            </a:r>
          </a:p>
          <a:p>
            <a:r>
              <a:rPr lang="en-US" dirty="0"/>
              <a:t>Parallel Gateway</a:t>
            </a:r>
          </a:p>
          <a:p>
            <a:pPr lvl="1"/>
            <a:r>
              <a:rPr lang="en-US" dirty="0"/>
              <a:t>Model fork / join concurrency.</a:t>
            </a:r>
          </a:p>
          <a:p>
            <a:r>
              <a:rPr lang="en-US" dirty="0"/>
              <a:t>Inclusive Gateway</a:t>
            </a:r>
          </a:p>
          <a:p>
            <a:pPr lvl="1"/>
            <a:r>
              <a:rPr lang="en-US" dirty="0"/>
              <a:t>Model conditional fork / join concurrency.</a:t>
            </a:r>
          </a:p>
          <a:p>
            <a:r>
              <a:rPr lang="en-US" dirty="0"/>
              <a:t>Event-based Gateway</a:t>
            </a:r>
          </a:p>
          <a:p>
            <a:pPr lvl="1"/>
            <a:r>
              <a:rPr lang="en-US" dirty="0"/>
              <a:t>Model decisions based on events.</a:t>
            </a:r>
            <a:endParaRPr lang="en-IN" dirty="0"/>
          </a:p>
        </p:txBody>
      </p:sp>
      <p:sp>
        <p:nvSpPr>
          <p:cNvPr id="3" name="Title 2"/>
          <p:cNvSpPr>
            <a:spLocks noGrp="1"/>
          </p:cNvSpPr>
          <p:nvPr>
            <p:ph type="title"/>
          </p:nvPr>
        </p:nvSpPr>
        <p:spPr/>
        <p:txBody>
          <a:bodyPr/>
          <a:lstStyle/>
          <a:p>
            <a:r>
              <a:rPr lang="en-IN" dirty="0"/>
              <a:t>Gateways</a:t>
            </a:r>
          </a:p>
        </p:txBody>
      </p:sp>
    </p:spTree>
    <p:extLst>
      <p:ext uri="{BB962C8B-B14F-4D97-AF65-F5344CB8AC3E}">
        <p14:creationId xmlns:p14="http://schemas.microsoft.com/office/powerpoint/2010/main" val="16737017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Conditional and Default Sequence Flows</a:t>
            </a:r>
            <a:endParaRPr lang="en-IN" dirty="0"/>
          </a:p>
        </p:txBody>
      </p:sp>
      <p:pic>
        <p:nvPicPr>
          <p:cNvPr id="4" name="Picture 3"/>
          <p:cNvPicPr>
            <a:picLocks noChangeAspect="1"/>
          </p:cNvPicPr>
          <p:nvPr/>
        </p:nvPicPr>
        <p:blipFill rotWithShape="1">
          <a:blip r:embed="rId2"/>
          <a:srcRect l="20000" t="44900" r="48333" b="17407"/>
          <a:stretch/>
        </p:blipFill>
        <p:spPr>
          <a:xfrm>
            <a:off x="1676400" y="2133600"/>
            <a:ext cx="5576711" cy="3733800"/>
          </a:xfrm>
          <a:prstGeom prst="rect">
            <a:avLst/>
          </a:prstGeom>
        </p:spPr>
      </p:pic>
    </p:spTree>
    <p:extLst>
      <p:ext uri="{BB962C8B-B14F-4D97-AF65-F5344CB8AC3E}">
        <p14:creationId xmlns:p14="http://schemas.microsoft.com/office/powerpoint/2010/main" val="31330210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Parallel Gateway</a:t>
            </a:r>
            <a:endParaRPr lang="en-IN" dirty="0"/>
          </a:p>
        </p:txBody>
      </p:sp>
      <p:pic>
        <p:nvPicPr>
          <p:cNvPr id="4" name="Picture 3"/>
          <p:cNvPicPr>
            <a:picLocks noChangeAspect="1"/>
          </p:cNvPicPr>
          <p:nvPr/>
        </p:nvPicPr>
        <p:blipFill rotWithShape="1">
          <a:blip r:embed="rId2"/>
          <a:srcRect l="18333" t="24814" r="34167" b="41111"/>
          <a:stretch/>
        </p:blipFill>
        <p:spPr>
          <a:xfrm>
            <a:off x="839099" y="2362200"/>
            <a:ext cx="7364896" cy="2971800"/>
          </a:xfrm>
          <a:prstGeom prst="rect">
            <a:avLst/>
          </a:prstGeom>
        </p:spPr>
      </p:pic>
    </p:spTree>
    <p:extLst>
      <p:ext uri="{BB962C8B-B14F-4D97-AF65-F5344CB8AC3E}">
        <p14:creationId xmlns:p14="http://schemas.microsoft.com/office/powerpoint/2010/main" val="38981983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Event-based Gateway</a:t>
            </a:r>
            <a:br>
              <a:rPr lang="en-IN" b="0" dirty="0"/>
            </a:br>
            <a:endParaRPr lang="en-IN" dirty="0"/>
          </a:p>
        </p:txBody>
      </p:sp>
      <p:pic>
        <p:nvPicPr>
          <p:cNvPr id="4" name="Picture 3"/>
          <p:cNvPicPr>
            <a:picLocks noChangeAspect="1"/>
          </p:cNvPicPr>
          <p:nvPr/>
        </p:nvPicPr>
        <p:blipFill rotWithShape="1">
          <a:blip r:embed="rId2"/>
          <a:srcRect l="18333" t="44445" r="37500" b="31852"/>
          <a:stretch/>
        </p:blipFill>
        <p:spPr>
          <a:xfrm>
            <a:off x="762000" y="2218508"/>
            <a:ext cx="7543526" cy="2277291"/>
          </a:xfrm>
          <a:prstGeom prst="rect">
            <a:avLst/>
          </a:prstGeom>
        </p:spPr>
      </p:pic>
    </p:spTree>
    <p:extLst>
      <p:ext uri="{BB962C8B-B14F-4D97-AF65-F5344CB8AC3E}">
        <p14:creationId xmlns:p14="http://schemas.microsoft.com/office/powerpoint/2010/main" val="31255142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A77A8E-A52A-4BFC-9C4B-F3FC305DF16E}"/>
              </a:ext>
            </a:extLst>
          </p:cNvPr>
          <p:cNvSpPr>
            <a:spLocks noGrp="1"/>
          </p:cNvSpPr>
          <p:nvPr>
            <p:ph type="title"/>
          </p:nvPr>
        </p:nvSpPr>
        <p:spPr/>
        <p:txBody>
          <a:bodyPr/>
          <a:lstStyle/>
          <a:p>
            <a:r>
              <a:rPr lang="en-IN" dirty="0"/>
              <a:t>Call Activity</a:t>
            </a:r>
          </a:p>
        </p:txBody>
      </p:sp>
      <p:pic>
        <p:nvPicPr>
          <p:cNvPr id="5" name="Picture 4" descr="Graphical user interface, text, application&#10;&#10;Description automatically generated">
            <a:extLst>
              <a:ext uri="{FF2B5EF4-FFF2-40B4-BE49-F238E27FC236}">
                <a16:creationId xmlns:a16="http://schemas.microsoft.com/office/drawing/2014/main" id="{25F73E9C-36CF-4DAF-AA0D-35DB5261C069}"/>
              </a:ext>
            </a:extLst>
          </p:cNvPr>
          <p:cNvPicPr>
            <a:picLocks noChangeAspect="1"/>
          </p:cNvPicPr>
          <p:nvPr/>
        </p:nvPicPr>
        <p:blipFill rotWithShape="1">
          <a:blip r:embed="rId2"/>
          <a:srcRect t="8492" b="11508"/>
          <a:stretch/>
        </p:blipFill>
        <p:spPr>
          <a:xfrm>
            <a:off x="27992" y="1447800"/>
            <a:ext cx="9144000" cy="5105400"/>
          </a:xfrm>
          <a:prstGeom prst="rect">
            <a:avLst/>
          </a:prstGeom>
        </p:spPr>
      </p:pic>
      <p:cxnSp>
        <p:nvCxnSpPr>
          <p:cNvPr id="7" name="Straight Arrow Connector 6">
            <a:extLst>
              <a:ext uri="{FF2B5EF4-FFF2-40B4-BE49-F238E27FC236}">
                <a16:creationId xmlns:a16="http://schemas.microsoft.com/office/drawing/2014/main" id="{0B6D7234-DCBF-4684-B5BA-C784578D48B9}"/>
              </a:ext>
            </a:extLst>
          </p:cNvPr>
          <p:cNvCxnSpPr/>
          <p:nvPr/>
        </p:nvCxnSpPr>
        <p:spPr>
          <a:xfrm flipH="1">
            <a:off x="1905000" y="914400"/>
            <a:ext cx="228600" cy="403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8025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hlinkClick r:id="rId2"/>
              </a:rPr>
              <a:t>http://localhost:7070/rest/history/process-instance</a:t>
            </a:r>
            <a:endParaRPr lang="en-IN" dirty="0"/>
          </a:p>
          <a:p>
            <a:r>
              <a:rPr lang="en-IN" dirty="0">
                <a:hlinkClick r:id="rId3"/>
              </a:rPr>
              <a:t>http://localhost:7070/rest/history/process-instance?finishedAfter=2013-01-01T00:00:00.000+0200&amp;finishedBefore=2013-04-01T23:59:59.000+0200&amp;executedActivityAfter=2013-03-23T13:42:44.000+0200</a:t>
            </a:r>
            <a:endParaRPr lang="en-IN" dirty="0"/>
          </a:p>
          <a:p>
            <a:endParaRPr lang="en-IN" dirty="0"/>
          </a:p>
        </p:txBody>
      </p:sp>
      <p:sp>
        <p:nvSpPr>
          <p:cNvPr id="3" name="Title 2"/>
          <p:cNvSpPr>
            <a:spLocks noGrp="1"/>
          </p:cNvSpPr>
          <p:nvPr>
            <p:ph type="title"/>
          </p:nvPr>
        </p:nvSpPr>
        <p:spPr/>
        <p:txBody>
          <a:bodyPr/>
          <a:lstStyle/>
          <a:p>
            <a:r>
              <a:rPr lang="en-IN" dirty="0"/>
              <a:t>Spring Boot Query History</a:t>
            </a:r>
          </a:p>
        </p:txBody>
      </p:sp>
    </p:spTree>
    <p:extLst>
      <p:ext uri="{BB962C8B-B14F-4D97-AF65-F5344CB8AC3E}">
        <p14:creationId xmlns:p14="http://schemas.microsoft.com/office/powerpoint/2010/main" val="17792258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Decision Model and Notation (DMN) is a standard for Business Decision Management.</a:t>
            </a:r>
          </a:p>
          <a:p>
            <a:r>
              <a:rPr lang="en-US" dirty="0"/>
              <a:t>Currently the </a:t>
            </a:r>
            <a:r>
              <a:rPr lang="en-US" dirty="0" err="1"/>
              <a:t>Camunda</a:t>
            </a:r>
            <a:r>
              <a:rPr lang="en-US" dirty="0"/>
              <a:t> DMN engine partially supports DMN 1.1, including Decision Tables, Decision Literal Expressions, Decision Requirements Graphs and the Friendly Enough Expression Language (FEEL).</a:t>
            </a:r>
            <a:endParaRPr lang="en-IN" dirty="0"/>
          </a:p>
        </p:txBody>
      </p:sp>
      <p:sp>
        <p:nvSpPr>
          <p:cNvPr id="3" name="Title 2"/>
          <p:cNvSpPr>
            <a:spLocks noGrp="1"/>
          </p:cNvSpPr>
          <p:nvPr>
            <p:ph type="title"/>
          </p:nvPr>
        </p:nvSpPr>
        <p:spPr/>
        <p:txBody>
          <a:bodyPr/>
          <a:lstStyle/>
          <a:p>
            <a:r>
              <a:rPr lang="en-IN"/>
              <a:t>DMN</a:t>
            </a:r>
            <a:endParaRPr lang="en-IN" dirty="0"/>
          </a:p>
        </p:txBody>
      </p:sp>
    </p:spTree>
    <p:extLst>
      <p:ext uri="{BB962C8B-B14F-4D97-AF65-F5344CB8AC3E}">
        <p14:creationId xmlns:p14="http://schemas.microsoft.com/office/powerpoint/2010/main" val="363101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2ADD78-3625-4DF5-A4AA-1FA718C523CC}"/>
              </a:ext>
            </a:extLst>
          </p:cNvPr>
          <p:cNvSpPr>
            <a:spLocks noGrp="1"/>
          </p:cNvSpPr>
          <p:nvPr>
            <p:ph type="title"/>
          </p:nvPr>
        </p:nvSpPr>
        <p:spPr/>
        <p:txBody>
          <a:bodyPr/>
          <a:lstStyle/>
          <a:p>
            <a:r>
              <a:rPr lang="en-IN" dirty="0"/>
              <a:t>Spring Boot Integration</a:t>
            </a:r>
          </a:p>
        </p:txBody>
      </p:sp>
      <p:pic>
        <p:nvPicPr>
          <p:cNvPr id="5" name="Picture 4">
            <a:extLst>
              <a:ext uri="{FF2B5EF4-FFF2-40B4-BE49-F238E27FC236}">
                <a16:creationId xmlns:a16="http://schemas.microsoft.com/office/drawing/2014/main" id="{00CC2DF9-CAF5-49C8-9E11-7FF07164236D}"/>
              </a:ext>
            </a:extLst>
          </p:cNvPr>
          <p:cNvPicPr>
            <a:picLocks noChangeAspect="1"/>
          </p:cNvPicPr>
          <p:nvPr/>
        </p:nvPicPr>
        <p:blipFill rotWithShape="1">
          <a:blip r:embed="rId2"/>
          <a:srcRect t="11852" b="8148"/>
          <a:stretch/>
        </p:blipFill>
        <p:spPr>
          <a:xfrm>
            <a:off x="-33779" y="1600200"/>
            <a:ext cx="9144000" cy="4495800"/>
          </a:xfrm>
          <a:prstGeom prst="rect">
            <a:avLst/>
          </a:prstGeom>
        </p:spPr>
      </p:pic>
    </p:spTree>
    <p:extLst>
      <p:ext uri="{BB962C8B-B14F-4D97-AF65-F5344CB8AC3E}">
        <p14:creationId xmlns:p14="http://schemas.microsoft.com/office/powerpoint/2010/main" val="42620701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167" t="20371" r="33333" b="10000"/>
          <a:stretch/>
        </p:blipFill>
        <p:spPr>
          <a:xfrm>
            <a:off x="381000" y="685800"/>
            <a:ext cx="7239000" cy="5969000"/>
          </a:xfrm>
          <a:prstGeom prst="rect">
            <a:avLst/>
          </a:prstGeom>
        </p:spPr>
      </p:pic>
    </p:spTree>
    <p:extLst>
      <p:ext uri="{BB962C8B-B14F-4D97-AF65-F5344CB8AC3E}">
        <p14:creationId xmlns:p14="http://schemas.microsoft.com/office/powerpoint/2010/main" val="42089092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333" t="20371" r="33334" b="8518"/>
          <a:stretch/>
        </p:blipFill>
        <p:spPr>
          <a:xfrm>
            <a:off x="685800" y="838200"/>
            <a:ext cx="6934200" cy="5738648"/>
          </a:xfrm>
          <a:prstGeom prst="rect">
            <a:avLst/>
          </a:prstGeom>
        </p:spPr>
      </p:pic>
    </p:spTree>
    <p:extLst>
      <p:ext uri="{BB962C8B-B14F-4D97-AF65-F5344CB8AC3E}">
        <p14:creationId xmlns:p14="http://schemas.microsoft.com/office/powerpoint/2010/main" val="8047944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68538813"/>
              </p:ext>
            </p:extLst>
          </p:nvPr>
        </p:nvGraphicFramePr>
        <p:xfrm>
          <a:off x="762000" y="2057400"/>
          <a:ext cx="7086600" cy="3048000"/>
        </p:xfrm>
        <a:graphic>
          <a:graphicData uri="http://schemas.openxmlformats.org/drawingml/2006/table">
            <a:tbl>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tblGrid>
              <a:tr h="508000">
                <a:tc>
                  <a:txBody>
                    <a:bodyPr/>
                    <a:lstStyle/>
                    <a:p>
                      <a:pPr algn="l" fontAlgn="t"/>
                      <a:r>
                        <a:rPr lang="en-IN" b="1">
                          <a:effectLst/>
                        </a:rPr>
                        <a:t>Visual representation</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b="1">
                          <a:effectLst/>
                        </a:rPr>
                        <a:t>XML representation</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08000">
                <a:tc>
                  <a:txBody>
                    <a:bodyPr/>
                    <a:lstStyle/>
                    <a:p>
                      <a:pPr fontAlgn="t"/>
                      <a:r>
                        <a:rPr lang="en-IN">
                          <a:effectLst/>
                        </a:rPr>
                        <a:t>U</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a:effectLst/>
                        </a:rPr>
                        <a:t>UNIQUE</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08000">
                <a:tc>
                  <a:txBody>
                    <a:bodyPr/>
                    <a:lstStyle/>
                    <a:p>
                      <a:pPr fontAlgn="t"/>
                      <a:r>
                        <a:rPr lang="en-IN">
                          <a:effectLst/>
                        </a:rPr>
                        <a:t>A</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IN">
                          <a:effectLst/>
                        </a:rPr>
                        <a:t>ANY</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508000">
                <a:tc>
                  <a:txBody>
                    <a:bodyPr/>
                    <a:lstStyle/>
                    <a:p>
                      <a:pPr fontAlgn="t"/>
                      <a:r>
                        <a:rPr lang="en-IN">
                          <a:effectLst/>
                        </a:rPr>
                        <a:t>F</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a:effectLst/>
                        </a:rPr>
                        <a:t>FIRST</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08000">
                <a:tc>
                  <a:txBody>
                    <a:bodyPr/>
                    <a:lstStyle/>
                    <a:p>
                      <a:pPr fontAlgn="t"/>
                      <a:r>
                        <a:rPr lang="en-IN">
                          <a:effectLst/>
                        </a:rPr>
                        <a:t>R</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fontAlgn="t"/>
                      <a:r>
                        <a:rPr lang="en-IN">
                          <a:effectLst/>
                        </a:rPr>
                        <a:t>RULE ORDER</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508000">
                <a:tc>
                  <a:txBody>
                    <a:bodyPr/>
                    <a:lstStyle/>
                    <a:p>
                      <a:pPr fontAlgn="t"/>
                      <a:r>
                        <a:rPr lang="en-IN">
                          <a:effectLst/>
                        </a:rPr>
                        <a:t>C</a:t>
                      </a:r>
                    </a:p>
                  </a:txBody>
                  <a:tcPr marL="60960" marR="60960" marT="60960" marB="60960">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IN" dirty="0">
                          <a:effectLst/>
                        </a:rPr>
                        <a:t>COLLECT</a:t>
                      </a:r>
                    </a:p>
                  </a:txBody>
                  <a:tcPr marL="60960" marR="60960" marT="60960" marB="60960">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974748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00" t="21852" r="34166" b="10000"/>
          <a:stretch/>
        </p:blipFill>
        <p:spPr>
          <a:xfrm>
            <a:off x="914400" y="1066800"/>
            <a:ext cx="7010400" cy="5483772"/>
          </a:xfrm>
          <a:prstGeom prst="rect">
            <a:avLst/>
          </a:prstGeom>
        </p:spPr>
      </p:pic>
    </p:spTree>
    <p:extLst>
      <p:ext uri="{BB962C8B-B14F-4D97-AF65-F5344CB8AC3E}">
        <p14:creationId xmlns:p14="http://schemas.microsoft.com/office/powerpoint/2010/main" val="38347641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00" t="21852" r="32500" b="10000"/>
          <a:stretch/>
        </p:blipFill>
        <p:spPr>
          <a:xfrm>
            <a:off x="533400" y="1143000"/>
            <a:ext cx="7086600" cy="5433060"/>
          </a:xfrm>
          <a:prstGeom prst="rect">
            <a:avLst/>
          </a:prstGeom>
        </p:spPr>
      </p:pic>
    </p:spTree>
    <p:extLst>
      <p:ext uri="{BB962C8B-B14F-4D97-AF65-F5344CB8AC3E}">
        <p14:creationId xmlns:p14="http://schemas.microsoft.com/office/powerpoint/2010/main" val="14483909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00" t="20371" r="33334" b="17408"/>
          <a:stretch/>
        </p:blipFill>
        <p:spPr>
          <a:xfrm>
            <a:off x="914400" y="1295400"/>
            <a:ext cx="6934200" cy="4936210"/>
          </a:xfrm>
          <a:prstGeom prst="rect">
            <a:avLst/>
          </a:prstGeom>
        </p:spPr>
      </p:pic>
    </p:spTree>
    <p:extLst>
      <p:ext uri="{BB962C8B-B14F-4D97-AF65-F5344CB8AC3E}">
        <p14:creationId xmlns:p14="http://schemas.microsoft.com/office/powerpoint/2010/main" val="23288692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66" t="24814" r="34167" b="15926"/>
          <a:stretch/>
        </p:blipFill>
        <p:spPr>
          <a:xfrm>
            <a:off x="609600" y="1371600"/>
            <a:ext cx="7315200" cy="4959458"/>
          </a:xfrm>
          <a:prstGeom prst="rect">
            <a:avLst/>
          </a:prstGeom>
        </p:spPr>
      </p:pic>
    </p:spTree>
    <p:extLst>
      <p:ext uri="{BB962C8B-B14F-4D97-AF65-F5344CB8AC3E}">
        <p14:creationId xmlns:p14="http://schemas.microsoft.com/office/powerpoint/2010/main" val="9799026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00" t="26296" r="33334" b="18889"/>
          <a:stretch/>
        </p:blipFill>
        <p:spPr>
          <a:xfrm>
            <a:off x="533400" y="1295400"/>
            <a:ext cx="7924800" cy="4969790"/>
          </a:xfrm>
          <a:prstGeom prst="rect">
            <a:avLst/>
          </a:prstGeom>
        </p:spPr>
      </p:pic>
    </p:spTree>
    <p:extLst>
      <p:ext uri="{BB962C8B-B14F-4D97-AF65-F5344CB8AC3E}">
        <p14:creationId xmlns:p14="http://schemas.microsoft.com/office/powerpoint/2010/main" val="15137674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67" t="30741" r="33333" b="8519"/>
          <a:stretch/>
        </p:blipFill>
        <p:spPr>
          <a:xfrm>
            <a:off x="609600" y="1295400"/>
            <a:ext cx="7620000" cy="5207000"/>
          </a:xfrm>
          <a:prstGeom prst="rect">
            <a:avLst/>
          </a:prstGeom>
        </p:spPr>
      </p:pic>
    </p:spTree>
    <p:extLst>
      <p:ext uri="{BB962C8B-B14F-4D97-AF65-F5344CB8AC3E}">
        <p14:creationId xmlns:p14="http://schemas.microsoft.com/office/powerpoint/2010/main" val="25720783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333" t="23333" r="33333" b="17407"/>
          <a:stretch/>
        </p:blipFill>
        <p:spPr>
          <a:xfrm>
            <a:off x="838200" y="1371599"/>
            <a:ext cx="7467600" cy="5150069"/>
          </a:xfrm>
          <a:prstGeom prst="rect">
            <a:avLst/>
          </a:prstGeom>
        </p:spPr>
      </p:pic>
    </p:spTree>
    <p:extLst>
      <p:ext uri="{BB962C8B-B14F-4D97-AF65-F5344CB8AC3E}">
        <p14:creationId xmlns:p14="http://schemas.microsoft.com/office/powerpoint/2010/main" val="2514971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3A6939-A125-470B-846A-A340302796CD}"/>
              </a:ext>
            </a:extLst>
          </p:cNvPr>
          <p:cNvSpPr>
            <a:spLocks noGrp="1"/>
          </p:cNvSpPr>
          <p:nvPr>
            <p:ph type="title"/>
          </p:nvPr>
        </p:nvSpPr>
        <p:spPr/>
        <p:txBody>
          <a:bodyPr/>
          <a:lstStyle/>
          <a:p>
            <a:r>
              <a:rPr lang="en-IN" dirty="0"/>
              <a:t>Usage in Eclipse IDE</a:t>
            </a:r>
          </a:p>
        </p:txBody>
      </p:sp>
      <p:pic>
        <p:nvPicPr>
          <p:cNvPr id="5" name="Picture 4">
            <a:extLst>
              <a:ext uri="{FF2B5EF4-FFF2-40B4-BE49-F238E27FC236}">
                <a16:creationId xmlns:a16="http://schemas.microsoft.com/office/drawing/2014/main" id="{4DF96C53-646E-4B07-8504-91589421BC10}"/>
              </a:ext>
            </a:extLst>
          </p:cNvPr>
          <p:cNvPicPr>
            <a:picLocks noChangeAspect="1"/>
          </p:cNvPicPr>
          <p:nvPr/>
        </p:nvPicPr>
        <p:blipFill rotWithShape="1">
          <a:blip r:embed="rId2"/>
          <a:srcRect l="31667" t="10000" r="15833" b="24814"/>
          <a:stretch/>
        </p:blipFill>
        <p:spPr>
          <a:xfrm>
            <a:off x="838200" y="1472411"/>
            <a:ext cx="7467600" cy="5215467"/>
          </a:xfrm>
          <a:prstGeom prst="rect">
            <a:avLst/>
          </a:prstGeom>
        </p:spPr>
      </p:pic>
    </p:spTree>
    <p:extLst>
      <p:ext uri="{BB962C8B-B14F-4D97-AF65-F5344CB8AC3E}">
        <p14:creationId xmlns:p14="http://schemas.microsoft.com/office/powerpoint/2010/main" val="11195735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66" t="24814" r="34167" b="15926"/>
          <a:stretch/>
        </p:blipFill>
        <p:spPr>
          <a:xfrm>
            <a:off x="762000" y="1219200"/>
            <a:ext cx="7543800" cy="5114441"/>
          </a:xfrm>
          <a:prstGeom prst="rect">
            <a:avLst/>
          </a:prstGeom>
        </p:spPr>
      </p:pic>
    </p:spTree>
    <p:extLst>
      <p:ext uri="{BB962C8B-B14F-4D97-AF65-F5344CB8AC3E}">
        <p14:creationId xmlns:p14="http://schemas.microsoft.com/office/powerpoint/2010/main" val="12640597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332" t="26296" r="32500" b="12963"/>
          <a:stretch/>
        </p:blipFill>
        <p:spPr>
          <a:xfrm>
            <a:off x="838200" y="1219200"/>
            <a:ext cx="7543800" cy="5242302"/>
          </a:xfrm>
          <a:prstGeom prst="rect">
            <a:avLst/>
          </a:prstGeom>
        </p:spPr>
      </p:pic>
    </p:spTree>
    <p:extLst>
      <p:ext uri="{BB962C8B-B14F-4D97-AF65-F5344CB8AC3E}">
        <p14:creationId xmlns:p14="http://schemas.microsoft.com/office/powerpoint/2010/main" val="14301223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333" t="27778" r="34167" b="12963"/>
          <a:stretch/>
        </p:blipFill>
        <p:spPr>
          <a:xfrm>
            <a:off x="685800" y="1219200"/>
            <a:ext cx="7543800" cy="5293895"/>
          </a:xfrm>
          <a:prstGeom prst="rect">
            <a:avLst/>
          </a:prstGeom>
        </p:spPr>
      </p:pic>
    </p:spTree>
    <p:extLst>
      <p:ext uri="{BB962C8B-B14F-4D97-AF65-F5344CB8AC3E}">
        <p14:creationId xmlns:p14="http://schemas.microsoft.com/office/powerpoint/2010/main" val="35754532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332" t="20371" r="32500" b="10000"/>
          <a:stretch/>
        </p:blipFill>
        <p:spPr>
          <a:xfrm>
            <a:off x="533400" y="990600"/>
            <a:ext cx="7162800" cy="5705959"/>
          </a:xfrm>
          <a:prstGeom prst="rect">
            <a:avLst/>
          </a:prstGeom>
        </p:spPr>
      </p:pic>
    </p:spTree>
    <p:extLst>
      <p:ext uri="{BB962C8B-B14F-4D97-AF65-F5344CB8AC3E}">
        <p14:creationId xmlns:p14="http://schemas.microsoft.com/office/powerpoint/2010/main" val="3040070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999" t="22222" r="34167" b="8148"/>
          <a:stretch/>
        </p:blipFill>
        <p:spPr>
          <a:xfrm>
            <a:off x="762000" y="914400"/>
            <a:ext cx="6400800" cy="5469775"/>
          </a:xfrm>
          <a:prstGeom prst="rect">
            <a:avLst/>
          </a:prstGeom>
        </p:spPr>
      </p:pic>
    </p:spTree>
    <p:extLst>
      <p:ext uri="{BB962C8B-B14F-4D97-AF65-F5344CB8AC3E}">
        <p14:creationId xmlns:p14="http://schemas.microsoft.com/office/powerpoint/2010/main" val="27439753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Friendly Enough Expression Language (FEEL)</a:t>
            </a:r>
            <a:endParaRPr lang="en-IN" dirty="0"/>
          </a:p>
        </p:txBody>
      </p:sp>
      <p:sp>
        <p:nvSpPr>
          <p:cNvPr id="3" name="Content Placeholder 2"/>
          <p:cNvSpPr>
            <a:spLocks noGrp="1"/>
          </p:cNvSpPr>
          <p:nvPr>
            <p:ph sz="quarter" idx="12"/>
          </p:nvPr>
        </p:nvSpPr>
        <p:spPr/>
        <p:txBody>
          <a:bodyPr/>
          <a:lstStyle/>
          <a:p>
            <a:r>
              <a:rPr lang="en-US" dirty="0"/>
              <a:t>Decision Model and Notation (DMN) defines a Friendly Enough Expression Language (FEEL). </a:t>
            </a:r>
          </a:p>
          <a:p>
            <a:r>
              <a:rPr lang="en-US" dirty="0"/>
              <a:t>It can be used to evaluate expressions in a decision table.</a:t>
            </a:r>
          </a:p>
          <a:p>
            <a:r>
              <a:rPr lang="en-US" dirty="0"/>
              <a:t>The </a:t>
            </a:r>
            <a:r>
              <a:rPr lang="en-US" dirty="0" err="1"/>
              <a:t>Camunda</a:t>
            </a:r>
            <a:r>
              <a:rPr lang="en-US" dirty="0"/>
              <a:t> DMN engine only supports FEEL for input entries of a decision table. </a:t>
            </a:r>
          </a:p>
          <a:p>
            <a:r>
              <a:rPr lang="en-US" dirty="0"/>
              <a:t>This corresponds to FEEL simple unary tests.</a:t>
            </a:r>
            <a:endParaRPr lang="en-IN" dirty="0"/>
          </a:p>
        </p:txBody>
      </p:sp>
    </p:spTree>
    <p:extLst>
      <p:ext uri="{BB962C8B-B14F-4D97-AF65-F5344CB8AC3E}">
        <p14:creationId xmlns:p14="http://schemas.microsoft.com/office/powerpoint/2010/main" val="3291396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Friendly Enough Expression Language (FEEL)</a:t>
            </a:r>
            <a:endParaRPr lang="en-IN" dirty="0"/>
          </a:p>
        </p:txBody>
      </p:sp>
      <p:pic>
        <p:nvPicPr>
          <p:cNvPr id="5" name="Picture 4"/>
          <p:cNvPicPr>
            <a:picLocks noChangeAspect="1"/>
          </p:cNvPicPr>
          <p:nvPr/>
        </p:nvPicPr>
        <p:blipFill rotWithShape="1">
          <a:blip r:embed="rId2"/>
          <a:srcRect l="16667" t="21852" r="35000" b="8519"/>
          <a:stretch/>
        </p:blipFill>
        <p:spPr>
          <a:xfrm>
            <a:off x="1371600" y="1676400"/>
            <a:ext cx="5791200" cy="4692869"/>
          </a:xfrm>
          <a:prstGeom prst="rect">
            <a:avLst/>
          </a:prstGeom>
        </p:spPr>
      </p:pic>
    </p:spTree>
    <p:extLst>
      <p:ext uri="{BB962C8B-B14F-4D97-AF65-F5344CB8AC3E}">
        <p14:creationId xmlns:p14="http://schemas.microsoft.com/office/powerpoint/2010/main" val="8647062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Friendly Enough Expression Language (FEEL)</a:t>
            </a:r>
            <a:endParaRPr lang="en-IN" dirty="0"/>
          </a:p>
        </p:txBody>
      </p:sp>
      <p:pic>
        <p:nvPicPr>
          <p:cNvPr id="3" name="Picture 2"/>
          <p:cNvPicPr>
            <a:picLocks noChangeAspect="1"/>
          </p:cNvPicPr>
          <p:nvPr/>
        </p:nvPicPr>
        <p:blipFill rotWithShape="1">
          <a:blip r:embed="rId2"/>
          <a:srcRect l="14167" t="22222" r="46667" b="8149"/>
          <a:stretch/>
        </p:blipFill>
        <p:spPr>
          <a:xfrm>
            <a:off x="1219200" y="1219200"/>
            <a:ext cx="5715000" cy="5562600"/>
          </a:xfrm>
          <a:prstGeom prst="rect">
            <a:avLst/>
          </a:prstGeom>
        </p:spPr>
      </p:pic>
    </p:spTree>
    <p:extLst>
      <p:ext uri="{BB962C8B-B14F-4D97-AF65-F5344CB8AC3E}">
        <p14:creationId xmlns:p14="http://schemas.microsoft.com/office/powerpoint/2010/main" val="18383619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FEEL Language Elements</a:t>
            </a:r>
          </a:p>
        </p:txBody>
      </p:sp>
      <p:pic>
        <p:nvPicPr>
          <p:cNvPr id="4" name="Picture 3"/>
          <p:cNvPicPr>
            <a:picLocks noChangeAspect="1"/>
          </p:cNvPicPr>
          <p:nvPr/>
        </p:nvPicPr>
        <p:blipFill rotWithShape="1">
          <a:blip r:embed="rId2"/>
          <a:srcRect l="19167" t="18889" r="26667" b="33704"/>
          <a:stretch/>
        </p:blipFill>
        <p:spPr>
          <a:xfrm>
            <a:off x="635088" y="1828800"/>
            <a:ext cx="8048625" cy="3962400"/>
          </a:xfrm>
          <a:prstGeom prst="rect">
            <a:avLst/>
          </a:prstGeom>
        </p:spPr>
      </p:pic>
    </p:spTree>
    <p:extLst>
      <p:ext uri="{BB962C8B-B14F-4D97-AF65-F5344CB8AC3E}">
        <p14:creationId xmlns:p14="http://schemas.microsoft.com/office/powerpoint/2010/main" val="22848353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FEEL Language Elements</a:t>
            </a:r>
          </a:p>
        </p:txBody>
      </p:sp>
      <p:pic>
        <p:nvPicPr>
          <p:cNvPr id="2" name="Picture 1"/>
          <p:cNvPicPr>
            <a:picLocks noChangeAspect="1"/>
          </p:cNvPicPr>
          <p:nvPr/>
        </p:nvPicPr>
        <p:blipFill rotWithShape="1">
          <a:blip r:embed="rId2"/>
          <a:srcRect l="18425" t="22222" r="27409" b="20000"/>
          <a:stretch/>
        </p:blipFill>
        <p:spPr>
          <a:xfrm>
            <a:off x="533400" y="1904999"/>
            <a:ext cx="7848600" cy="4709159"/>
          </a:xfrm>
          <a:prstGeom prst="rect">
            <a:avLst/>
          </a:prstGeom>
        </p:spPr>
      </p:pic>
    </p:spTree>
    <p:extLst>
      <p:ext uri="{BB962C8B-B14F-4D97-AF65-F5344CB8AC3E}">
        <p14:creationId xmlns:p14="http://schemas.microsoft.com/office/powerpoint/2010/main" val="4264214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3A6939-A125-470B-846A-A340302796CD}"/>
              </a:ext>
            </a:extLst>
          </p:cNvPr>
          <p:cNvSpPr>
            <a:spLocks noGrp="1"/>
          </p:cNvSpPr>
          <p:nvPr>
            <p:ph type="title"/>
          </p:nvPr>
        </p:nvSpPr>
        <p:spPr/>
        <p:txBody>
          <a:bodyPr/>
          <a:lstStyle/>
          <a:p>
            <a:r>
              <a:rPr lang="en-IN" dirty="0"/>
              <a:t>Usage in Eclipse IDE</a:t>
            </a:r>
          </a:p>
        </p:txBody>
      </p:sp>
      <p:pic>
        <p:nvPicPr>
          <p:cNvPr id="4" name="Picture 3">
            <a:extLst>
              <a:ext uri="{FF2B5EF4-FFF2-40B4-BE49-F238E27FC236}">
                <a16:creationId xmlns:a16="http://schemas.microsoft.com/office/drawing/2014/main" id="{C583DC9B-4602-408E-8983-7ABCCDEBDFE4}"/>
              </a:ext>
            </a:extLst>
          </p:cNvPr>
          <p:cNvPicPr>
            <a:picLocks noChangeAspect="1"/>
          </p:cNvPicPr>
          <p:nvPr/>
        </p:nvPicPr>
        <p:blipFill rotWithShape="1">
          <a:blip r:embed="rId2"/>
          <a:srcRect l="20833" t="7038" r="20833" b="30740"/>
          <a:stretch/>
        </p:blipFill>
        <p:spPr>
          <a:xfrm>
            <a:off x="511312" y="1828800"/>
            <a:ext cx="8180908" cy="4908545"/>
          </a:xfrm>
          <a:prstGeom prst="rect">
            <a:avLst/>
          </a:prstGeom>
        </p:spPr>
      </p:pic>
      <p:sp>
        <p:nvSpPr>
          <p:cNvPr id="9" name="TextBox 8">
            <a:extLst>
              <a:ext uri="{FF2B5EF4-FFF2-40B4-BE49-F238E27FC236}">
                <a16:creationId xmlns:a16="http://schemas.microsoft.com/office/drawing/2014/main" id="{34452CD8-5B78-4237-BCB4-F427E02FB829}"/>
              </a:ext>
            </a:extLst>
          </p:cNvPr>
          <p:cNvSpPr txBox="1"/>
          <p:nvPr/>
        </p:nvSpPr>
        <p:spPr>
          <a:xfrm>
            <a:off x="838200" y="1371600"/>
            <a:ext cx="7135287" cy="369332"/>
          </a:xfrm>
          <a:prstGeom prst="rect">
            <a:avLst/>
          </a:prstGeom>
          <a:noFill/>
        </p:spPr>
        <p:txBody>
          <a:bodyPr wrap="none" rtlCol="0">
            <a:spAutoFit/>
          </a:bodyPr>
          <a:lstStyle/>
          <a:p>
            <a:r>
              <a:rPr lang="en-IN" dirty="0"/>
              <a:t>https://app.camunda.com/nexus/content/repositories/camunda-bpm/</a:t>
            </a:r>
          </a:p>
        </p:txBody>
      </p:sp>
    </p:spTree>
    <p:extLst>
      <p:ext uri="{BB962C8B-B14F-4D97-AF65-F5344CB8AC3E}">
        <p14:creationId xmlns:p14="http://schemas.microsoft.com/office/powerpoint/2010/main" val="1387595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FEEL Language Elements</a:t>
            </a:r>
          </a:p>
        </p:txBody>
      </p:sp>
      <p:pic>
        <p:nvPicPr>
          <p:cNvPr id="4" name="Picture 3"/>
          <p:cNvPicPr>
            <a:picLocks noChangeAspect="1"/>
          </p:cNvPicPr>
          <p:nvPr/>
        </p:nvPicPr>
        <p:blipFill rotWithShape="1">
          <a:blip r:embed="rId2"/>
          <a:srcRect l="18333" t="21852" r="29167" b="14444"/>
          <a:stretch/>
        </p:blipFill>
        <p:spPr>
          <a:xfrm>
            <a:off x="461035" y="1483602"/>
            <a:ext cx="7848600" cy="5356981"/>
          </a:xfrm>
          <a:prstGeom prst="rect">
            <a:avLst/>
          </a:prstGeom>
        </p:spPr>
      </p:pic>
    </p:spTree>
    <p:extLst>
      <p:ext uri="{BB962C8B-B14F-4D97-AF65-F5344CB8AC3E}">
        <p14:creationId xmlns:p14="http://schemas.microsoft.com/office/powerpoint/2010/main" val="1084610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FEEL Language Elements</a:t>
            </a:r>
          </a:p>
        </p:txBody>
      </p:sp>
      <p:pic>
        <p:nvPicPr>
          <p:cNvPr id="2" name="Picture 1"/>
          <p:cNvPicPr>
            <a:picLocks noChangeAspect="1"/>
          </p:cNvPicPr>
          <p:nvPr/>
        </p:nvPicPr>
        <p:blipFill rotWithShape="1">
          <a:blip r:embed="rId2"/>
          <a:srcRect l="19166" t="24814" r="26667" b="27778"/>
          <a:stretch/>
        </p:blipFill>
        <p:spPr>
          <a:xfrm>
            <a:off x="701040" y="1676400"/>
            <a:ext cx="8203406" cy="4038600"/>
          </a:xfrm>
          <a:prstGeom prst="rect">
            <a:avLst/>
          </a:prstGeom>
        </p:spPr>
      </p:pic>
    </p:spTree>
    <p:extLst>
      <p:ext uri="{BB962C8B-B14F-4D97-AF65-F5344CB8AC3E}">
        <p14:creationId xmlns:p14="http://schemas.microsoft.com/office/powerpoint/2010/main" val="41075096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FEEL Language Elements</a:t>
            </a:r>
          </a:p>
        </p:txBody>
      </p:sp>
      <p:pic>
        <p:nvPicPr>
          <p:cNvPr id="4" name="Picture 3"/>
          <p:cNvPicPr>
            <a:picLocks noChangeAspect="1"/>
          </p:cNvPicPr>
          <p:nvPr/>
        </p:nvPicPr>
        <p:blipFill rotWithShape="1">
          <a:blip r:embed="rId2"/>
          <a:srcRect l="14166" t="23333" r="39167" b="10000"/>
          <a:stretch/>
        </p:blipFill>
        <p:spPr>
          <a:xfrm>
            <a:off x="914400" y="1349284"/>
            <a:ext cx="6858000" cy="5510893"/>
          </a:xfrm>
          <a:prstGeom prst="rect">
            <a:avLst/>
          </a:prstGeom>
        </p:spPr>
      </p:pic>
    </p:spTree>
    <p:extLst>
      <p:ext uri="{BB962C8B-B14F-4D97-AF65-F5344CB8AC3E}">
        <p14:creationId xmlns:p14="http://schemas.microsoft.com/office/powerpoint/2010/main" val="24702598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docker</a:t>
            </a:r>
            <a:r>
              <a:rPr lang="en-IN" dirty="0"/>
              <a:t> pull </a:t>
            </a:r>
            <a:r>
              <a:rPr lang="en-IN" dirty="0" err="1"/>
              <a:t>camunda</a:t>
            </a:r>
            <a:r>
              <a:rPr lang="en-IN" dirty="0"/>
              <a:t>/</a:t>
            </a:r>
            <a:r>
              <a:rPr lang="en-IN" dirty="0" err="1"/>
              <a:t>camunda-bpm-platform:latest</a:t>
            </a:r>
            <a:endParaRPr lang="en-IN" dirty="0"/>
          </a:p>
          <a:p>
            <a:r>
              <a:rPr lang="en-IN" dirty="0" err="1"/>
              <a:t>docker</a:t>
            </a:r>
            <a:r>
              <a:rPr lang="en-IN" dirty="0"/>
              <a:t> run -d --name </a:t>
            </a:r>
            <a:r>
              <a:rPr lang="en-IN" dirty="0" err="1"/>
              <a:t>camunda</a:t>
            </a:r>
            <a:r>
              <a:rPr lang="en-IN" dirty="0"/>
              <a:t> -p 8080:8080 </a:t>
            </a:r>
            <a:r>
              <a:rPr lang="en-IN" dirty="0" err="1"/>
              <a:t>camunda</a:t>
            </a:r>
            <a:r>
              <a:rPr lang="en-IN" dirty="0"/>
              <a:t>/</a:t>
            </a:r>
            <a:r>
              <a:rPr lang="en-IN" dirty="0" err="1"/>
              <a:t>camunda-bpm-platform:latest</a:t>
            </a:r>
            <a:endParaRPr lang="en-IN" dirty="0"/>
          </a:p>
          <a:p>
            <a:r>
              <a:rPr lang="en-IN" dirty="0"/>
              <a:t># open browser with url: </a:t>
            </a:r>
            <a:r>
              <a:rPr lang="en-IN" dirty="0">
                <a:hlinkClick r:id="rId2"/>
              </a:rPr>
              <a:t>http://192.168.99.101:8080/camunda-welcome/index.html</a:t>
            </a:r>
            <a:endParaRPr lang="en-IN" dirty="0"/>
          </a:p>
        </p:txBody>
      </p:sp>
      <p:sp>
        <p:nvSpPr>
          <p:cNvPr id="3" name="Title 2"/>
          <p:cNvSpPr>
            <a:spLocks noGrp="1"/>
          </p:cNvSpPr>
          <p:nvPr>
            <p:ph type="title"/>
          </p:nvPr>
        </p:nvSpPr>
        <p:spPr/>
        <p:txBody>
          <a:bodyPr/>
          <a:lstStyle/>
          <a:p>
            <a:r>
              <a:rPr lang="en-IN" dirty="0" err="1"/>
              <a:t>Camunda</a:t>
            </a:r>
            <a:r>
              <a:rPr lang="en-IN" dirty="0"/>
              <a:t> BPM Platform Docker Images</a:t>
            </a:r>
          </a:p>
        </p:txBody>
      </p:sp>
    </p:spTree>
    <p:extLst>
      <p:ext uri="{BB962C8B-B14F-4D97-AF65-F5344CB8AC3E}">
        <p14:creationId xmlns:p14="http://schemas.microsoft.com/office/powerpoint/2010/main" val="16189331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2553D5-3672-4C6E-A709-FF881D6A61AA}"/>
              </a:ext>
            </a:extLst>
          </p:cNvPr>
          <p:cNvSpPr>
            <a:spLocks noGrp="1"/>
          </p:cNvSpPr>
          <p:nvPr>
            <p:ph type="title"/>
          </p:nvPr>
        </p:nvSpPr>
        <p:spPr/>
        <p:txBody>
          <a:bodyPr/>
          <a:lstStyle/>
          <a:p>
            <a:r>
              <a:rPr lang="en-IN" dirty="0"/>
              <a:t>Business Transaction</a:t>
            </a:r>
          </a:p>
        </p:txBody>
      </p:sp>
      <p:pic>
        <p:nvPicPr>
          <p:cNvPr id="7" name="Picture 6" descr="Diagram&#10;&#10;Description automatically generated">
            <a:extLst>
              <a:ext uri="{FF2B5EF4-FFF2-40B4-BE49-F238E27FC236}">
                <a16:creationId xmlns:a16="http://schemas.microsoft.com/office/drawing/2014/main" id="{5F9BA8A4-FC11-4CE5-BD62-416EC3EEC5F6}"/>
              </a:ext>
            </a:extLst>
          </p:cNvPr>
          <p:cNvPicPr>
            <a:picLocks noChangeAspect="1"/>
          </p:cNvPicPr>
          <p:nvPr/>
        </p:nvPicPr>
        <p:blipFill rotWithShape="1">
          <a:blip r:embed="rId2"/>
          <a:srcRect l="12501" t="30741" r="26666" b="24815"/>
          <a:stretch/>
        </p:blipFill>
        <p:spPr>
          <a:xfrm>
            <a:off x="461035" y="1978089"/>
            <a:ext cx="8222810" cy="3531638"/>
          </a:xfrm>
          <a:prstGeom prst="rect">
            <a:avLst/>
          </a:prstGeom>
        </p:spPr>
      </p:pic>
    </p:spTree>
    <p:extLst>
      <p:ext uri="{BB962C8B-B14F-4D97-AF65-F5344CB8AC3E}">
        <p14:creationId xmlns:p14="http://schemas.microsoft.com/office/powerpoint/2010/main" val="9348331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60D942-8F74-4A19-BFB5-B1E0CF972CCD}"/>
              </a:ext>
            </a:extLst>
          </p:cNvPr>
          <p:cNvSpPr>
            <a:spLocks noGrp="1"/>
          </p:cNvSpPr>
          <p:nvPr>
            <p:ph type="title"/>
          </p:nvPr>
        </p:nvSpPr>
        <p:spPr/>
        <p:txBody>
          <a:bodyPr/>
          <a:lstStyle/>
          <a:p>
            <a:r>
              <a:rPr lang="en-IN" dirty="0"/>
              <a:t>Transaction </a:t>
            </a:r>
          </a:p>
        </p:txBody>
      </p:sp>
      <p:pic>
        <p:nvPicPr>
          <p:cNvPr id="5" name="Picture 4" descr="Diagram&#10;&#10;Description automatically generated">
            <a:extLst>
              <a:ext uri="{FF2B5EF4-FFF2-40B4-BE49-F238E27FC236}">
                <a16:creationId xmlns:a16="http://schemas.microsoft.com/office/drawing/2014/main" id="{A51B1929-022B-4221-B1D9-A162DD66D5DC}"/>
              </a:ext>
            </a:extLst>
          </p:cNvPr>
          <p:cNvPicPr>
            <a:picLocks noChangeAspect="1"/>
          </p:cNvPicPr>
          <p:nvPr/>
        </p:nvPicPr>
        <p:blipFill rotWithShape="1">
          <a:blip r:embed="rId2"/>
          <a:srcRect l="3554" r="16445" b="3704"/>
          <a:stretch/>
        </p:blipFill>
        <p:spPr>
          <a:xfrm>
            <a:off x="533400" y="1471127"/>
            <a:ext cx="8132896" cy="4953000"/>
          </a:xfrm>
          <a:prstGeom prst="rect">
            <a:avLst/>
          </a:prstGeom>
        </p:spPr>
      </p:pic>
    </p:spTree>
    <p:extLst>
      <p:ext uri="{BB962C8B-B14F-4D97-AF65-F5344CB8AC3E}">
        <p14:creationId xmlns:p14="http://schemas.microsoft.com/office/powerpoint/2010/main" val="3028840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155C0-A2F9-46FB-BA2D-AB94DAD386EA}"/>
              </a:ext>
            </a:extLst>
          </p:cNvPr>
          <p:cNvSpPr>
            <a:spLocks noGrp="1"/>
          </p:cNvSpPr>
          <p:nvPr>
            <p:ph type="title"/>
          </p:nvPr>
        </p:nvSpPr>
        <p:spPr/>
        <p:txBody>
          <a:bodyPr/>
          <a:lstStyle/>
          <a:p>
            <a:r>
              <a:rPr lang="en-IN" dirty="0"/>
              <a:t>Transaction Boundaries</a:t>
            </a:r>
          </a:p>
        </p:txBody>
      </p:sp>
      <p:pic>
        <p:nvPicPr>
          <p:cNvPr id="1026" name="Picture 2">
            <a:extLst>
              <a:ext uri="{FF2B5EF4-FFF2-40B4-BE49-F238E27FC236}">
                <a16:creationId xmlns:a16="http://schemas.microsoft.com/office/drawing/2014/main" id="{424D1F5B-B88E-47CC-9D3C-A795EDD14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690838"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6688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40035-3663-4C33-A8A5-0EB6CF1AF82D}"/>
              </a:ext>
            </a:extLst>
          </p:cNvPr>
          <p:cNvSpPr>
            <a:spLocks noGrp="1"/>
          </p:cNvSpPr>
          <p:nvPr>
            <p:ph type="title"/>
          </p:nvPr>
        </p:nvSpPr>
        <p:spPr/>
        <p:txBody>
          <a:bodyPr/>
          <a:lstStyle/>
          <a:p>
            <a:r>
              <a:rPr lang="en-IN" dirty="0"/>
              <a:t>Why Asynchronous Continuations?</a:t>
            </a:r>
          </a:p>
        </p:txBody>
      </p:sp>
      <p:pic>
        <p:nvPicPr>
          <p:cNvPr id="2050" name="Picture 2">
            <a:extLst>
              <a:ext uri="{FF2B5EF4-FFF2-40B4-BE49-F238E27FC236}">
                <a16:creationId xmlns:a16="http://schemas.microsoft.com/office/drawing/2014/main" id="{DF6E3263-C011-4D98-A03F-477E6EEB2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399"/>
            <a:ext cx="7543800" cy="4427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7456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21A64A-3114-40F3-947D-C9F6E091DD92}"/>
              </a:ext>
            </a:extLst>
          </p:cNvPr>
          <p:cNvSpPr>
            <a:spLocks noGrp="1"/>
          </p:cNvSpPr>
          <p:nvPr>
            <p:ph type="title"/>
          </p:nvPr>
        </p:nvSpPr>
        <p:spPr/>
        <p:txBody>
          <a:bodyPr/>
          <a:lstStyle/>
          <a:p>
            <a:r>
              <a:rPr lang="en-IN" dirty="0"/>
              <a:t>Rollback on Exception</a:t>
            </a:r>
          </a:p>
        </p:txBody>
      </p:sp>
      <p:pic>
        <p:nvPicPr>
          <p:cNvPr id="3074" name="Picture 2">
            <a:extLst>
              <a:ext uri="{FF2B5EF4-FFF2-40B4-BE49-F238E27FC236}">
                <a16:creationId xmlns:a16="http://schemas.microsoft.com/office/drawing/2014/main" id="{99D5408D-331A-4BED-B902-D00C2A5BC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753427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7001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5C0D11-5047-4986-A7A9-8C046870617B}"/>
              </a:ext>
            </a:extLst>
          </p:cNvPr>
          <p:cNvSpPr>
            <a:spLocks noGrp="1"/>
          </p:cNvSpPr>
          <p:nvPr>
            <p:ph type="title"/>
          </p:nvPr>
        </p:nvSpPr>
        <p:spPr/>
        <p:txBody>
          <a:bodyPr/>
          <a:lstStyle/>
          <a:p>
            <a:r>
              <a:rPr lang="en-IN" dirty="0"/>
              <a:t>Async Demo</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656EED60-FA7A-4288-92EF-BC0651AB9858}"/>
              </a:ext>
            </a:extLst>
          </p:cNvPr>
          <p:cNvPicPr>
            <a:picLocks noChangeAspect="1"/>
          </p:cNvPicPr>
          <p:nvPr/>
        </p:nvPicPr>
        <p:blipFill rotWithShape="1">
          <a:blip r:embed="rId2"/>
          <a:srcRect t="8518" b="12965"/>
          <a:stretch/>
        </p:blipFill>
        <p:spPr>
          <a:xfrm>
            <a:off x="-1555" y="1676400"/>
            <a:ext cx="9144000" cy="4038600"/>
          </a:xfrm>
          <a:prstGeom prst="rect">
            <a:avLst/>
          </a:prstGeom>
        </p:spPr>
      </p:pic>
    </p:spTree>
    <p:extLst>
      <p:ext uri="{BB962C8B-B14F-4D97-AF65-F5344CB8AC3E}">
        <p14:creationId xmlns:p14="http://schemas.microsoft.com/office/powerpoint/2010/main" val="3991541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809" t="8889" r="7857" b="6666"/>
          <a:stretch/>
        </p:blipFill>
        <p:spPr>
          <a:xfrm>
            <a:off x="0" y="1524000"/>
            <a:ext cx="9144000" cy="4917056"/>
          </a:xfrm>
          <a:prstGeom prst="rect">
            <a:avLst/>
          </a:prstGeom>
        </p:spPr>
      </p:pic>
    </p:spTree>
    <p:extLst>
      <p:ext uri="{BB962C8B-B14F-4D97-AF65-F5344CB8AC3E}">
        <p14:creationId xmlns:p14="http://schemas.microsoft.com/office/powerpoint/2010/main" val="1479126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5C0D11-5047-4986-A7A9-8C046870617B}"/>
              </a:ext>
            </a:extLst>
          </p:cNvPr>
          <p:cNvSpPr>
            <a:spLocks noGrp="1"/>
          </p:cNvSpPr>
          <p:nvPr>
            <p:ph type="title"/>
          </p:nvPr>
        </p:nvSpPr>
        <p:spPr/>
        <p:txBody>
          <a:bodyPr/>
          <a:lstStyle/>
          <a:p>
            <a:r>
              <a:rPr lang="en-IN" dirty="0"/>
              <a:t>Async Demo</a:t>
            </a:r>
          </a:p>
        </p:txBody>
      </p:sp>
      <p:pic>
        <p:nvPicPr>
          <p:cNvPr id="4" name="Picture 3" descr="A picture containing application&#10;&#10;Description automatically generated">
            <a:extLst>
              <a:ext uri="{FF2B5EF4-FFF2-40B4-BE49-F238E27FC236}">
                <a16:creationId xmlns:a16="http://schemas.microsoft.com/office/drawing/2014/main" id="{06547375-6F8A-461A-85A1-4B2C4DA70A94}"/>
              </a:ext>
            </a:extLst>
          </p:cNvPr>
          <p:cNvPicPr>
            <a:picLocks noChangeAspect="1"/>
          </p:cNvPicPr>
          <p:nvPr/>
        </p:nvPicPr>
        <p:blipFill>
          <a:blip r:embed="rId2"/>
          <a:stretch>
            <a:fillRect/>
          </a:stretch>
        </p:blipFill>
        <p:spPr>
          <a:xfrm>
            <a:off x="0" y="1371600"/>
            <a:ext cx="9144000" cy="5143500"/>
          </a:xfrm>
          <a:prstGeom prst="rect">
            <a:avLst/>
          </a:prstGeom>
        </p:spPr>
      </p:pic>
      <p:cxnSp>
        <p:nvCxnSpPr>
          <p:cNvPr id="7" name="Straight Arrow Connector 6">
            <a:extLst>
              <a:ext uri="{FF2B5EF4-FFF2-40B4-BE49-F238E27FC236}">
                <a16:creationId xmlns:a16="http://schemas.microsoft.com/office/drawing/2014/main" id="{A30708E5-A4AA-4E6A-88EE-440ADFDC0226}"/>
              </a:ext>
            </a:extLst>
          </p:cNvPr>
          <p:cNvCxnSpPr/>
          <p:nvPr/>
        </p:nvCxnSpPr>
        <p:spPr>
          <a:xfrm>
            <a:off x="2133600" y="955675"/>
            <a:ext cx="5562600" cy="3844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2699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5C0D11-5047-4986-A7A9-8C046870617B}"/>
              </a:ext>
            </a:extLst>
          </p:cNvPr>
          <p:cNvSpPr>
            <a:spLocks noGrp="1"/>
          </p:cNvSpPr>
          <p:nvPr>
            <p:ph type="title"/>
          </p:nvPr>
        </p:nvSpPr>
        <p:spPr/>
        <p:txBody>
          <a:bodyPr/>
          <a:lstStyle/>
          <a:p>
            <a:r>
              <a:rPr lang="en-IN" dirty="0"/>
              <a:t>Async Demo</a:t>
            </a:r>
          </a:p>
        </p:txBody>
      </p:sp>
      <p:pic>
        <p:nvPicPr>
          <p:cNvPr id="5" name="Picture 4" descr="Graphical user interface, text&#10;&#10;Description automatically generated">
            <a:extLst>
              <a:ext uri="{FF2B5EF4-FFF2-40B4-BE49-F238E27FC236}">
                <a16:creationId xmlns:a16="http://schemas.microsoft.com/office/drawing/2014/main" id="{5EC9A107-7C37-4647-A23D-0015BD55992D}"/>
              </a:ext>
            </a:extLst>
          </p:cNvPr>
          <p:cNvPicPr>
            <a:picLocks noChangeAspect="1"/>
          </p:cNvPicPr>
          <p:nvPr/>
        </p:nvPicPr>
        <p:blipFill>
          <a:blip r:embed="rId2"/>
          <a:stretch>
            <a:fillRect/>
          </a:stretch>
        </p:blipFill>
        <p:spPr>
          <a:xfrm>
            <a:off x="0" y="1371600"/>
            <a:ext cx="9144000" cy="5143500"/>
          </a:xfrm>
          <a:prstGeom prst="rect">
            <a:avLst/>
          </a:prstGeom>
        </p:spPr>
      </p:pic>
      <p:cxnSp>
        <p:nvCxnSpPr>
          <p:cNvPr id="8" name="Straight Arrow Connector 7">
            <a:extLst>
              <a:ext uri="{FF2B5EF4-FFF2-40B4-BE49-F238E27FC236}">
                <a16:creationId xmlns:a16="http://schemas.microsoft.com/office/drawing/2014/main" id="{82186287-BDDF-4AFA-81CD-DB886ACFDE06}"/>
              </a:ext>
            </a:extLst>
          </p:cNvPr>
          <p:cNvCxnSpPr/>
          <p:nvPr/>
        </p:nvCxnSpPr>
        <p:spPr>
          <a:xfrm>
            <a:off x="1981200" y="838200"/>
            <a:ext cx="3962400" cy="259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7508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9D53E0-774A-4D9E-A23A-4CA72DAACA69}"/>
              </a:ext>
            </a:extLst>
          </p:cNvPr>
          <p:cNvSpPr>
            <a:spLocks noGrp="1"/>
          </p:cNvSpPr>
          <p:nvPr>
            <p:ph type="title"/>
          </p:nvPr>
        </p:nvSpPr>
        <p:spPr/>
        <p:txBody>
          <a:bodyPr/>
          <a:lstStyle/>
          <a:p>
            <a:r>
              <a:rPr lang="en-IN" dirty="0"/>
              <a:t>Task Marker</a:t>
            </a:r>
          </a:p>
        </p:txBody>
      </p:sp>
      <p:pic>
        <p:nvPicPr>
          <p:cNvPr id="5" name="Picture 4" descr="Text&#10;&#10;Description automatically generated with medium confidence">
            <a:extLst>
              <a:ext uri="{FF2B5EF4-FFF2-40B4-BE49-F238E27FC236}">
                <a16:creationId xmlns:a16="http://schemas.microsoft.com/office/drawing/2014/main" id="{FA44DA0E-C897-4C67-8B97-86F33DE9670A}"/>
              </a:ext>
            </a:extLst>
          </p:cNvPr>
          <p:cNvPicPr>
            <a:picLocks noChangeAspect="1"/>
          </p:cNvPicPr>
          <p:nvPr/>
        </p:nvPicPr>
        <p:blipFill rotWithShape="1">
          <a:blip r:embed="rId2"/>
          <a:srcRect l="33333" t="24814" r="15833" b="30741"/>
          <a:stretch/>
        </p:blipFill>
        <p:spPr>
          <a:xfrm>
            <a:off x="478140" y="1776152"/>
            <a:ext cx="8163929" cy="4015047"/>
          </a:xfrm>
          <a:prstGeom prst="rect">
            <a:avLst/>
          </a:prstGeom>
        </p:spPr>
      </p:pic>
    </p:spTree>
    <p:extLst>
      <p:ext uri="{BB962C8B-B14F-4D97-AF65-F5344CB8AC3E}">
        <p14:creationId xmlns:p14="http://schemas.microsoft.com/office/powerpoint/2010/main" val="29491842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810D9-5EC0-4582-9A11-182FEEB9B554}"/>
              </a:ext>
            </a:extLst>
          </p:cNvPr>
          <p:cNvSpPr>
            <a:spLocks noGrp="1"/>
          </p:cNvSpPr>
          <p:nvPr>
            <p:ph type="title"/>
          </p:nvPr>
        </p:nvSpPr>
        <p:spPr/>
        <p:txBody>
          <a:bodyPr/>
          <a:lstStyle/>
          <a:p>
            <a:r>
              <a:rPr lang="en-US" dirty="0"/>
              <a:t>Dealing With Problems and Exceptions</a:t>
            </a:r>
            <a:endParaRPr lang="en-IN" dirty="0"/>
          </a:p>
        </p:txBody>
      </p:sp>
      <p:pic>
        <p:nvPicPr>
          <p:cNvPr id="7" name="Picture 6">
            <a:extLst>
              <a:ext uri="{FF2B5EF4-FFF2-40B4-BE49-F238E27FC236}">
                <a16:creationId xmlns:a16="http://schemas.microsoft.com/office/drawing/2014/main" id="{12880971-0206-469B-926C-0BEC33242CA2}"/>
              </a:ext>
            </a:extLst>
          </p:cNvPr>
          <p:cNvPicPr>
            <a:picLocks noChangeAspect="1"/>
          </p:cNvPicPr>
          <p:nvPr/>
        </p:nvPicPr>
        <p:blipFill rotWithShape="1">
          <a:blip r:embed="rId2"/>
          <a:srcRect l="11667" t="26296" r="13333" b="12963"/>
          <a:stretch/>
        </p:blipFill>
        <p:spPr>
          <a:xfrm>
            <a:off x="228600" y="1524000"/>
            <a:ext cx="8716391" cy="4648200"/>
          </a:xfrm>
          <a:prstGeom prst="rect">
            <a:avLst/>
          </a:prstGeom>
        </p:spPr>
      </p:pic>
    </p:spTree>
    <p:extLst>
      <p:ext uri="{BB962C8B-B14F-4D97-AF65-F5344CB8AC3E}">
        <p14:creationId xmlns:p14="http://schemas.microsoft.com/office/powerpoint/2010/main" val="28173235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810D9-5EC0-4582-9A11-182FEEB9B554}"/>
              </a:ext>
            </a:extLst>
          </p:cNvPr>
          <p:cNvSpPr>
            <a:spLocks noGrp="1"/>
          </p:cNvSpPr>
          <p:nvPr>
            <p:ph type="title"/>
          </p:nvPr>
        </p:nvSpPr>
        <p:spPr/>
        <p:txBody>
          <a:bodyPr/>
          <a:lstStyle/>
          <a:p>
            <a:r>
              <a:rPr lang="en-US" dirty="0"/>
              <a:t>Dealing With Problems and Exceptions</a:t>
            </a:r>
            <a:endParaRPr lang="en-IN" dirty="0"/>
          </a:p>
        </p:txBody>
      </p:sp>
      <p:pic>
        <p:nvPicPr>
          <p:cNvPr id="4" name="Picture 3">
            <a:extLst>
              <a:ext uri="{FF2B5EF4-FFF2-40B4-BE49-F238E27FC236}">
                <a16:creationId xmlns:a16="http://schemas.microsoft.com/office/drawing/2014/main" id="{1E478256-C846-4517-B61D-7D0B8708EE7B}"/>
              </a:ext>
            </a:extLst>
          </p:cNvPr>
          <p:cNvPicPr>
            <a:picLocks noChangeAspect="1"/>
          </p:cNvPicPr>
          <p:nvPr/>
        </p:nvPicPr>
        <p:blipFill rotWithShape="1">
          <a:blip r:embed="rId2"/>
          <a:srcRect l="10000" t="20371" r="12500" b="8518"/>
          <a:stretch/>
        </p:blipFill>
        <p:spPr>
          <a:xfrm>
            <a:off x="36990" y="1447800"/>
            <a:ext cx="9107010" cy="4953000"/>
          </a:xfrm>
          <a:prstGeom prst="rect">
            <a:avLst/>
          </a:prstGeom>
        </p:spPr>
      </p:pic>
    </p:spTree>
    <p:extLst>
      <p:ext uri="{BB962C8B-B14F-4D97-AF65-F5344CB8AC3E}">
        <p14:creationId xmlns:p14="http://schemas.microsoft.com/office/powerpoint/2010/main" val="5493668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810D9-5EC0-4582-9A11-182FEEB9B554}"/>
              </a:ext>
            </a:extLst>
          </p:cNvPr>
          <p:cNvSpPr>
            <a:spLocks noGrp="1"/>
          </p:cNvSpPr>
          <p:nvPr>
            <p:ph type="title"/>
          </p:nvPr>
        </p:nvSpPr>
        <p:spPr/>
        <p:txBody>
          <a:bodyPr/>
          <a:lstStyle/>
          <a:p>
            <a:r>
              <a:rPr lang="en-US" dirty="0"/>
              <a:t>Dealing With Problems and Exceptions</a:t>
            </a:r>
            <a:endParaRPr lang="en-IN" dirty="0"/>
          </a:p>
        </p:txBody>
      </p:sp>
      <p:pic>
        <p:nvPicPr>
          <p:cNvPr id="5" name="Picture 4">
            <a:extLst>
              <a:ext uri="{FF2B5EF4-FFF2-40B4-BE49-F238E27FC236}">
                <a16:creationId xmlns:a16="http://schemas.microsoft.com/office/drawing/2014/main" id="{39D47F40-FF14-493D-AAB8-3224B8FA6753}"/>
              </a:ext>
            </a:extLst>
          </p:cNvPr>
          <p:cNvPicPr>
            <a:picLocks noChangeAspect="1"/>
          </p:cNvPicPr>
          <p:nvPr/>
        </p:nvPicPr>
        <p:blipFill rotWithShape="1">
          <a:blip r:embed="rId2"/>
          <a:srcRect l="8689" t="25186" r="12977" b="14074"/>
          <a:stretch/>
        </p:blipFill>
        <p:spPr>
          <a:xfrm>
            <a:off x="0" y="1623874"/>
            <a:ext cx="9062226" cy="4343400"/>
          </a:xfrm>
          <a:prstGeom prst="rect">
            <a:avLst/>
          </a:prstGeom>
        </p:spPr>
      </p:pic>
    </p:spTree>
    <p:extLst>
      <p:ext uri="{BB962C8B-B14F-4D97-AF65-F5344CB8AC3E}">
        <p14:creationId xmlns:p14="http://schemas.microsoft.com/office/powerpoint/2010/main" val="18813109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810D9-5EC0-4582-9A11-182FEEB9B554}"/>
              </a:ext>
            </a:extLst>
          </p:cNvPr>
          <p:cNvSpPr>
            <a:spLocks noGrp="1"/>
          </p:cNvSpPr>
          <p:nvPr>
            <p:ph type="title"/>
          </p:nvPr>
        </p:nvSpPr>
        <p:spPr/>
        <p:txBody>
          <a:bodyPr/>
          <a:lstStyle/>
          <a:p>
            <a:r>
              <a:rPr lang="en-US" dirty="0"/>
              <a:t>Dealing With Problems and Exceptions</a:t>
            </a:r>
            <a:endParaRPr lang="en-IN" dirty="0"/>
          </a:p>
        </p:txBody>
      </p:sp>
      <p:pic>
        <p:nvPicPr>
          <p:cNvPr id="4" name="Picture 3">
            <a:extLst>
              <a:ext uri="{FF2B5EF4-FFF2-40B4-BE49-F238E27FC236}">
                <a16:creationId xmlns:a16="http://schemas.microsoft.com/office/drawing/2014/main" id="{14D3871B-2EAB-4E2D-842E-0DCBDC96E34D}"/>
              </a:ext>
            </a:extLst>
          </p:cNvPr>
          <p:cNvPicPr>
            <a:picLocks noChangeAspect="1"/>
          </p:cNvPicPr>
          <p:nvPr/>
        </p:nvPicPr>
        <p:blipFill rotWithShape="1">
          <a:blip r:embed="rId2"/>
          <a:srcRect l="10000" t="19424" r="14166" b="18354"/>
          <a:stretch/>
        </p:blipFill>
        <p:spPr>
          <a:xfrm>
            <a:off x="105965" y="1676400"/>
            <a:ext cx="8915400" cy="4114800"/>
          </a:xfrm>
          <a:prstGeom prst="rect">
            <a:avLst/>
          </a:prstGeom>
        </p:spPr>
      </p:pic>
    </p:spTree>
    <p:extLst>
      <p:ext uri="{BB962C8B-B14F-4D97-AF65-F5344CB8AC3E}">
        <p14:creationId xmlns:p14="http://schemas.microsoft.com/office/powerpoint/2010/main" val="13619548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A4287-9A75-4DB3-AA33-E244526717AA}"/>
              </a:ext>
            </a:extLst>
          </p:cNvPr>
          <p:cNvSpPr>
            <a:spLocks noGrp="1"/>
          </p:cNvSpPr>
          <p:nvPr>
            <p:ph type="title"/>
          </p:nvPr>
        </p:nvSpPr>
        <p:spPr/>
        <p:txBody>
          <a:bodyPr/>
          <a:lstStyle/>
          <a:p>
            <a:r>
              <a:rPr lang="en-IN" dirty="0"/>
              <a:t>Camunda Rest Message</a:t>
            </a:r>
          </a:p>
        </p:txBody>
      </p:sp>
      <p:pic>
        <p:nvPicPr>
          <p:cNvPr id="5" name="Picture 4" descr="Graphical user interface, text, application&#10;&#10;Description automatically generated">
            <a:extLst>
              <a:ext uri="{FF2B5EF4-FFF2-40B4-BE49-F238E27FC236}">
                <a16:creationId xmlns:a16="http://schemas.microsoft.com/office/drawing/2014/main" id="{79EA5DDA-F833-43A3-A1C2-6E78E6A1AC7E}"/>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27005744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0CA4D2-2056-42C7-BE35-9F3F4A526565}"/>
              </a:ext>
            </a:extLst>
          </p:cNvPr>
          <p:cNvSpPr>
            <a:spLocks noGrp="1"/>
          </p:cNvSpPr>
          <p:nvPr>
            <p:ph type="title"/>
          </p:nvPr>
        </p:nvSpPr>
        <p:spPr/>
        <p:txBody>
          <a:bodyPr/>
          <a:lstStyle/>
          <a:p>
            <a:r>
              <a:rPr lang="en-IN" dirty="0"/>
              <a:t>Send Message</a:t>
            </a:r>
          </a:p>
        </p:txBody>
      </p:sp>
      <p:pic>
        <p:nvPicPr>
          <p:cNvPr id="5" name="Picture 4" descr="Graphical user interface, text, application&#10;&#10;Description automatically generated">
            <a:extLst>
              <a:ext uri="{FF2B5EF4-FFF2-40B4-BE49-F238E27FC236}">
                <a16:creationId xmlns:a16="http://schemas.microsoft.com/office/drawing/2014/main" id="{C20C41E5-A71B-4565-8E71-D4607130696C}"/>
              </a:ext>
            </a:extLst>
          </p:cNvPr>
          <p:cNvPicPr>
            <a:picLocks noChangeAspect="1"/>
          </p:cNvPicPr>
          <p:nvPr/>
        </p:nvPicPr>
        <p:blipFill>
          <a:blip r:embed="rId2"/>
          <a:stretch>
            <a:fillRect/>
          </a:stretch>
        </p:blipFill>
        <p:spPr>
          <a:xfrm>
            <a:off x="-8335" y="1371600"/>
            <a:ext cx="9144000" cy="5143500"/>
          </a:xfrm>
          <a:prstGeom prst="rect">
            <a:avLst/>
          </a:prstGeom>
        </p:spPr>
      </p:pic>
    </p:spTree>
    <p:extLst>
      <p:ext uri="{BB962C8B-B14F-4D97-AF65-F5344CB8AC3E}">
        <p14:creationId xmlns:p14="http://schemas.microsoft.com/office/powerpoint/2010/main" val="23802611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0CA4D2-2056-42C7-BE35-9F3F4A526565}"/>
              </a:ext>
            </a:extLst>
          </p:cNvPr>
          <p:cNvSpPr>
            <a:spLocks noGrp="1"/>
          </p:cNvSpPr>
          <p:nvPr>
            <p:ph type="title"/>
          </p:nvPr>
        </p:nvSpPr>
        <p:spPr/>
        <p:txBody>
          <a:bodyPr/>
          <a:lstStyle/>
          <a:p>
            <a:r>
              <a:rPr lang="en-IN" dirty="0"/>
              <a:t>Send Message</a:t>
            </a:r>
          </a:p>
        </p:txBody>
      </p:sp>
      <p:pic>
        <p:nvPicPr>
          <p:cNvPr id="4" name="Picture 3" descr="Graphical user interface, text, application&#10;&#10;Description automatically generated">
            <a:extLst>
              <a:ext uri="{FF2B5EF4-FFF2-40B4-BE49-F238E27FC236}">
                <a16:creationId xmlns:a16="http://schemas.microsoft.com/office/drawing/2014/main" id="{1C73AE82-34FB-4A38-A994-6CB6C80ADD1C}"/>
              </a:ext>
            </a:extLst>
          </p:cNvPr>
          <p:cNvPicPr>
            <a:picLocks noChangeAspect="1"/>
          </p:cNvPicPr>
          <p:nvPr/>
        </p:nvPicPr>
        <p:blipFill>
          <a:blip r:embed="rId2"/>
          <a:stretch>
            <a:fillRect/>
          </a:stretch>
        </p:blipFill>
        <p:spPr>
          <a:xfrm>
            <a:off x="-8335" y="1371600"/>
            <a:ext cx="9144000" cy="5143500"/>
          </a:xfrm>
          <a:prstGeom prst="rect">
            <a:avLst/>
          </a:prstGeom>
        </p:spPr>
      </p:pic>
    </p:spTree>
    <p:extLst>
      <p:ext uri="{BB962C8B-B14F-4D97-AF65-F5344CB8AC3E}">
        <p14:creationId xmlns:p14="http://schemas.microsoft.com/office/powerpoint/2010/main" val="307104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Camunda BPM is a Java-based framework. </a:t>
            </a:r>
          </a:p>
          <a:p>
            <a:r>
              <a:rPr lang="en-US" dirty="0"/>
              <a:t>The main components are written in Java.</a:t>
            </a:r>
          </a:p>
          <a:p>
            <a:r>
              <a:rPr lang="en-US" dirty="0"/>
              <a:t>It has focus on providing Java developers with the tools they need for designing, implementing and running business processes and workflows on the JVM. </a:t>
            </a:r>
          </a:p>
          <a:p>
            <a:r>
              <a:rPr lang="en-US" dirty="0"/>
              <a:t>It provides process engine technology available to non-Java developers. </a:t>
            </a:r>
          </a:p>
          <a:p>
            <a:r>
              <a:rPr lang="en-US" dirty="0"/>
              <a:t>This is why Camunda BPM also provides a REST API which is used to build applications connecting to a remote process engine.</a:t>
            </a:r>
            <a:endParaRPr lang="en-IN" dirty="0"/>
          </a:p>
        </p:txBody>
      </p:sp>
      <p:sp>
        <p:nvSpPr>
          <p:cNvPr id="3" name="Title 2"/>
          <p:cNvSpPr>
            <a:spLocks noGrp="1"/>
          </p:cNvSpPr>
          <p:nvPr>
            <p:ph type="title"/>
          </p:nvPr>
        </p:nvSpPr>
        <p:spPr/>
        <p:txBody>
          <a:bodyPr/>
          <a:lstStyle/>
          <a:p>
            <a:r>
              <a:rPr lang="en-IN" b="0" dirty="0"/>
              <a:t>Architecture</a:t>
            </a:r>
            <a:br>
              <a:rPr lang="en-IN" b="0" dirty="0"/>
            </a:br>
            <a:endParaRPr lang="en-IN" dirty="0"/>
          </a:p>
        </p:txBody>
      </p:sp>
    </p:spTree>
    <p:extLst>
      <p:ext uri="{BB962C8B-B14F-4D97-AF65-F5344CB8AC3E}">
        <p14:creationId xmlns:p14="http://schemas.microsoft.com/office/powerpoint/2010/main" val="25619681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0CA4D2-2056-42C7-BE35-9F3F4A526565}"/>
              </a:ext>
            </a:extLst>
          </p:cNvPr>
          <p:cNvSpPr>
            <a:spLocks noGrp="1"/>
          </p:cNvSpPr>
          <p:nvPr>
            <p:ph type="title"/>
          </p:nvPr>
        </p:nvSpPr>
        <p:spPr/>
        <p:txBody>
          <a:bodyPr/>
          <a:lstStyle/>
          <a:p>
            <a:r>
              <a:rPr lang="en-IN" dirty="0"/>
              <a:t>Send Message</a:t>
            </a:r>
          </a:p>
        </p:txBody>
      </p:sp>
      <p:pic>
        <p:nvPicPr>
          <p:cNvPr id="5" name="Picture 4" descr="Graphical user interface, text, application&#10;&#10;Description automatically generated">
            <a:extLst>
              <a:ext uri="{FF2B5EF4-FFF2-40B4-BE49-F238E27FC236}">
                <a16:creationId xmlns:a16="http://schemas.microsoft.com/office/drawing/2014/main" id="{39F0CCA7-6E1A-4B74-91DD-CB6812A2C3E8}"/>
              </a:ext>
            </a:extLst>
          </p:cNvPr>
          <p:cNvPicPr>
            <a:picLocks noChangeAspect="1"/>
          </p:cNvPicPr>
          <p:nvPr/>
        </p:nvPicPr>
        <p:blipFill>
          <a:blip r:embed="rId2"/>
          <a:stretch>
            <a:fillRect/>
          </a:stretch>
        </p:blipFill>
        <p:spPr>
          <a:xfrm>
            <a:off x="0" y="1544378"/>
            <a:ext cx="9144000" cy="5143500"/>
          </a:xfrm>
          <a:prstGeom prst="rect">
            <a:avLst/>
          </a:prstGeom>
        </p:spPr>
      </p:pic>
    </p:spTree>
    <p:extLst>
      <p:ext uri="{BB962C8B-B14F-4D97-AF65-F5344CB8AC3E}">
        <p14:creationId xmlns:p14="http://schemas.microsoft.com/office/powerpoint/2010/main" val="26437821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0CA4D2-2056-42C7-BE35-9F3F4A526565}"/>
              </a:ext>
            </a:extLst>
          </p:cNvPr>
          <p:cNvSpPr>
            <a:spLocks noGrp="1"/>
          </p:cNvSpPr>
          <p:nvPr>
            <p:ph type="title"/>
          </p:nvPr>
        </p:nvSpPr>
        <p:spPr/>
        <p:txBody>
          <a:bodyPr/>
          <a:lstStyle/>
          <a:p>
            <a:r>
              <a:rPr lang="en-IN" dirty="0"/>
              <a:t>Send Message</a:t>
            </a:r>
          </a:p>
        </p:txBody>
      </p:sp>
      <p:pic>
        <p:nvPicPr>
          <p:cNvPr id="4" name="Picture 3" descr="Graphical user interface, text, application&#10;&#10;Description automatically generated">
            <a:extLst>
              <a:ext uri="{FF2B5EF4-FFF2-40B4-BE49-F238E27FC236}">
                <a16:creationId xmlns:a16="http://schemas.microsoft.com/office/drawing/2014/main" id="{D3B5E264-13B5-428C-87A9-65756B17E191}"/>
              </a:ext>
            </a:extLst>
          </p:cNvPr>
          <p:cNvPicPr>
            <a:picLocks noChangeAspect="1"/>
          </p:cNvPicPr>
          <p:nvPr/>
        </p:nvPicPr>
        <p:blipFill>
          <a:blip r:embed="rId2"/>
          <a:stretch>
            <a:fillRect/>
          </a:stretch>
        </p:blipFill>
        <p:spPr>
          <a:xfrm>
            <a:off x="-8335" y="1544378"/>
            <a:ext cx="9144000" cy="5143500"/>
          </a:xfrm>
          <a:prstGeom prst="rect">
            <a:avLst/>
          </a:prstGeom>
        </p:spPr>
      </p:pic>
    </p:spTree>
    <p:extLst>
      <p:ext uri="{BB962C8B-B14F-4D97-AF65-F5344CB8AC3E}">
        <p14:creationId xmlns:p14="http://schemas.microsoft.com/office/powerpoint/2010/main" val="32070997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3CDA4B-F16A-4E34-A139-5B361B074EED}"/>
              </a:ext>
            </a:extLst>
          </p:cNvPr>
          <p:cNvSpPr>
            <a:spLocks noGrp="1"/>
          </p:cNvSpPr>
          <p:nvPr>
            <p:ph type="title"/>
          </p:nvPr>
        </p:nvSpPr>
        <p:spPr/>
        <p:txBody>
          <a:bodyPr/>
          <a:lstStyle/>
          <a:p>
            <a:r>
              <a:rPr lang="en-IN" dirty="0"/>
              <a:t>Security</a:t>
            </a:r>
          </a:p>
        </p:txBody>
      </p:sp>
      <p:pic>
        <p:nvPicPr>
          <p:cNvPr id="1026" name="Picture 2" descr="security architecture">
            <a:extLst>
              <a:ext uri="{FF2B5EF4-FFF2-40B4-BE49-F238E27FC236}">
                <a16:creationId xmlns:a16="http://schemas.microsoft.com/office/drawing/2014/main" id="{EF79BD3E-6826-4202-B6FB-48AC92BD7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45163"/>
            <a:ext cx="7383065" cy="510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396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Camunda BPM can be used both as a standalone process engine server or embedded inside custom Java applications. </a:t>
            </a:r>
          </a:p>
        </p:txBody>
      </p:sp>
      <p:sp>
        <p:nvSpPr>
          <p:cNvPr id="3" name="Title 2"/>
          <p:cNvSpPr>
            <a:spLocks noGrp="1"/>
          </p:cNvSpPr>
          <p:nvPr>
            <p:ph type="title"/>
          </p:nvPr>
        </p:nvSpPr>
        <p:spPr/>
        <p:txBody>
          <a:bodyPr/>
          <a:lstStyle/>
          <a:p>
            <a:r>
              <a:rPr lang="en-IN" b="0" dirty="0"/>
              <a:t>Architecture</a:t>
            </a:r>
            <a:br>
              <a:rPr lang="en-IN" b="0" dirty="0"/>
            </a:br>
            <a:endParaRPr lang="en-IN" dirty="0"/>
          </a:p>
        </p:txBody>
      </p:sp>
    </p:spTree>
    <p:extLst>
      <p:ext uri="{BB962C8B-B14F-4D97-AF65-F5344CB8AC3E}">
        <p14:creationId xmlns:p14="http://schemas.microsoft.com/office/powerpoint/2010/main" val="3238887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Process Engine Architecture</a:t>
            </a:r>
          </a:p>
        </p:txBody>
      </p:sp>
      <p:pic>
        <p:nvPicPr>
          <p:cNvPr id="2050" name="Picture 2" descr="https://docs.camunda.org/manual/7.12/introduction/img/process-engine-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76400"/>
            <a:ext cx="5943600" cy="4624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19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BPMN 2.0 Core Engine: This is the core of the process engine. </a:t>
            </a:r>
          </a:p>
          <a:p>
            <a:r>
              <a:rPr lang="en-US" dirty="0"/>
              <a:t>It features a lightweight execution engine for graph structures (PVM - Process Virtual Machine).</a:t>
            </a:r>
          </a:p>
          <a:p>
            <a:r>
              <a:rPr lang="en-US" dirty="0"/>
              <a:t>A BPMN 2.0 parser which transforms BPMN 2.0 XML files into Java Objects and a set of BPMN Behavior implementations.</a:t>
            </a:r>
            <a:endParaRPr lang="en-IN" dirty="0"/>
          </a:p>
        </p:txBody>
      </p:sp>
      <p:sp>
        <p:nvSpPr>
          <p:cNvPr id="3" name="Title 2"/>
          <p:cNvSpPr>
            <a:spLocks noGrp="1"/>
          </p:cNvSpPr>
          <p:nvPr>
            <p:ph type="title"/>
          </p:nvPr>
        </p:nvSpPr>
        <p:spPr/>
        <p:txBody>
          <a:bodyPr/>
          <a:lstStyle/>
          <a:p>
            <a:r>
              <a:rPr lang="en-IN" dirty="0"/>
              <a:t>BPMN 2.0</a:t>
            </a:r>
          </a:p>
        </p:txBody>
      </p:sp>
    </p:spTree>
    <p:extLst>
      <p:ext uri="{BB962C8B-B14F-4D97-AF65-F5344CB8AC3E}">
        <p14:creationId xmlns:p14="http://schemas.microsoft.com/office/powerpoint/2010/main" val="730453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Process Engine Public API: Service-oriented API allowing Java applications to interact with the process engine. </a:t>
            </a:r>
          </a:p>
          <a:p>
            <a:r>
              <a:rPr lang="en-US" dirty="0"/>
              <a:t>The different responsibilities of the process engine (i.e., Process Repository, Runtime Process Interaction, Task Management, …) are separated into individual services. </a:t>
            </a:r>
          </a:p>
          <a:p>
            <a:r>
              <a:rPr lang="en-US" dirty="0"/>
              <a:t>The public API features a command-style access pattern: </a:t>
            </a:r>
          </a:p>
          <a:p>
            <a:r>
              <a:rPr lang="en-US" dirty="0"/>
              <a:t>Threads entering the process engine are routed through a Command Interceptor which is used for setting up Thread Context such as Transactions.</a:t>
            </a:r>
            <a:endParaRPr lang="en-IN" dirty="0"/>
          </a:p>
        </p:txBody>
      </p:sp>
      <p:sp>
        <p:nvSpPr>
          <p:cNvPr id="3" name="Title 2"/>
          <p:cNvSpPr>
            <a:spLocks noGrp="1"/>
          </p:cNvSpPr>
          <p:nvPr>
            <p:ph type="title"/>
          </p:nvPr>
        </p:nvSpPr>
        <p:spPr/>
        <p:txBody>
          <a:bodyPr/>
          <a:lstStyle/>
          <a:p>
            <a:r>
              <a:rPr lang="en-IN" dirty="0"/>
              <a:t>Process Engine Public API</a:t>
            </a:r>
          </a:p>
        </p:txBody>
      </p:sp>
    </p:spTree>
    <p:extLst>
      <p:ext uri="{BB962C8B-B14F-4D97-AF65-F5344CB8AC3E}">
        <p14:creationId xmlns:p14="http://schemas.microsoft.com/office/powerpoint/2010/main" val="1155307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IN" dirty="0"/>
              <a:t>BPMN</a:t>
            </a:r>
          </a:p>
          <a:p>
            <a:r>
              <a:rPr lang="en-IN" dirty="0"/>
              <a:t>DMN Training</a:t>
            </a:r>
          </a:p>
          <a:p>
            <a:r>
              <a:rPr lang="en-IN" dirty="0"/>
              <a:t>BPM &amp; Process Automation</a:t>
            </a:r>
          </a:p>
          <a:p>
            <a:r>
              <a:rPr lang="en-IN" dirty="0"/>
              <a:t>Process Engine</a:t>
            </a:r>
          </a:p>
          <a:p>
            <a:r>
              <a:rPr lang="en-IN" dirty="0"/>
              <a:t>Process Applications</a:t>
            </a:r>
          </a:p>
          <a:p>
            <a:r>
              <a:rPr lang="en-IN" dirty="0" err="1"/>
              <a:t>Camunda</a:t>
            </a:r>
            <a:r>
              <a:rPr lang="en-IN" dirty="0"/>
              <a:t> BPM and </a:t>
            </a:r>
            <a:r>
              <a:rPr lang="en-IN" dirty="0" err="1"/>
              <a:t>Microservices</a:t>
            </a:r>
            <a:endParaRPr lang="en-IN" dirty="0"/>
          </a:p>
          <a:p>
            <a:r>
              <a:rPr lang="en-IN" dirty="0"/>
              <a:t>Tools &amp; Infrastructure</a:t>
            </a:r>
          </a:p>
          <a:p>
            <a:r>
              <a:rPr lang="en-US" dirty="0"/>
              <a:t>Camunda BPM Docker / Open shift Deployment</a:t>
            </a:r>
            <a:endParaRPr lang="en-IN"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582260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Job Executor: The Job Executor is responsible for processing asynchronous background work such as Timers or asynchronous continuations in a process.</a:t>
            </a:r>
          </a:p>
          <a:p>
            <a:r>
              <a:rPr lang="en-US" dirty="0"/>
              <a:t>The Persistence Layer: The process engine features a persistence layer responsible for persisting process instance state to a relational database. </a:t>
            </a:r>
          </a:p>
          <a:p>
            <a:r>
              <a:rPr lang="en-US" dirty="0"/>
              <a:t>It uses </a:t>
            </a:r>
            <a:r>
              <a:rPr lang="en-US" dirty="0" err="1"/>
              <a:t>MyBatis</a:t>
            </a:r>
            <a:r>
              <a:rPr lang="en-US" dirty="0"/>
              <a:t> mapping engine for object relational mapping.</a:t>
            </a:r>
            <a:endParaRPr lang="en-IN" dirty="0"/>
          </a:p>
        </p:txBody>
      </p:sp>
      <p:sp>
        <p:nvSpPr>
          <p:cNvPr id="3" name="Title 2"/>
          <p:cNvSpPr>
            <a:spLocks noGrp="1"/>
          </p:cNvSpPr>
          <p:nvPr>
            <p:ph type="title"/>
          </p:nvPr>
        </p:nvSpPr>
        <p:spPr/>
        <p:txBody>
          <a:bodyPr/>
          <a:lstStyle/>
          <a:p>
            <a:r>
              <a:rPr lang="en-IN" dirty="0"/>
              <a:t>Job Executor</a:t>
            </a:r>
          </a:p>
        </p:txBody>
      </p:sp>
    </p:spTree>
    <p:extLst>
      <p:ext uri="{BB962C8B-B14F-4D97-AF65-F5344CB8AC3E}">
        <p14:creationId xmlns:p14="http://schemas.microsoft.com/office/powerpoint/2010/main" val="2342232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Camunda BPM platform is a flexible framework which can be deployed in different scenarios.</a:t>
            </a:r>
          </a:p>
          <a:p>
            <a:pPr lvl="1"/>
            <a:r>
              <a:rPr lang="en-IN" dirty="0"/>
              <a:t>Embedded Process Engine</a:t>
            </a:r>
          </a:p>
          <a:p>
            <a:pPr lvl="1"/>
            <a:r>
              <a:rPr lang="en-IN" dirty="0"/>
              <a:t>Shared, Container-Managed Process Engine</a:t>
            </a:r>
          </a:p>
          <a:p>
            <a:pPr lvl="1"/>
            <a:r>
              <a:rPr lang="en-US" dirty="0"/>
              <a:t>Standalone (Remote) Process Engine Server</a:t>
            </a:r>
          </a:p>
          <a:p>
            <a:pPr lvl="1"/>
            <a:r>
              <a:rPr lang="en-IN" dirty="0"/>
              <a:t>Clustering Model</a:t>
            </a:r>
          </a:p>
          <a:p>
            <a:endParaRPr lang="en-IN" dirty="0"/>
          </a:p>
        </p:txBody>
      </p:sp>
      <p:sp>
        <p:nvSpPr>
          <p:cNvPr id="3" name="Title 2"/>
          <p:cNvSpPr>
            <a:spLocks noGrp="1"/>
          </p:cNvSpPr>
          <p:nvPr>
            <p:ph type="title"/>
          </p:nvPr>
        </p:nvSpPr>
        <p:spPr/>
        <p:txBody>
          <a:bodyPr/>
          <a:lstStyle/>
          <a:p>
            <a:r>
              <a:rPr lang="en-IN" b="0" dirty="0" err="1"/>
              <a:t>Camunda</a:t>
            </a:r>
            <a:r>
              <a:rPr lang="en-IN" b="0" dirty="0"/>
              <a:t> BPM Platform Architecture</a:t>
            </a:r>
            <a:br>
              <a:rPr lang="en-IN" b="0" dirty="0"/>
            </a:br>
            <a:endParaRPr lang="en-IN" dirty="0"/>
          </a:p>
        </p:txBody>
      </p:sp>
    </p:spTree>
    <p:extLst>
      <p:ext uri="{BB962C8B-B14F-4D97-AF65-F5344CB8AC3E}">
        <p14:creationId xmlns:p14="http://schemas.microsoft.com/office/powerpoint/2010/main" val="305330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581275"/>
          </a:xfrm>
        </p:spPr>
        <p:txBody>
          <a:bodyPr>
            <a:normAutofit lnSpcReduction="10000"/>
          </a:bodyPr>
          <a:lstStyle/>
          <a:p>
            <a:r>
              <a:rPr lang="en-US" dirty="0"/>
              <a:t>The process engine is added as an application library to a custom application. </a:t>
            </a:r>
          </a:p>
          <a:p>
            <a:r>
              <a:rPr lang="en-US" dirty="0"/>
              <a:t>This way, the process engine can easily be started and stopped with the application lifecycle. </a:t>
            </a:r>
          </a:p>
          <a:p>
            <a:r>
              <a:rPr lang="en-US" dirty="0"/>
              <a:t>It is possible to run multiple embedded process engines on top of a shared database.</a:t>
            </a:r>
            <a:endParaRPr lang="en-IN" dirty="0"/>
          </a:p>
        </p:txBody>
      </p:sp>
      <p:sp>
        <p:nvSpPr>
          <p:cNvPr id="3" name="Title 2"/>
          <p:cNvSpPr>
            <a:spLocks noGrp="1"/>
          </p:cNvSpPr>
          <p:nvPr>
            <p:ph type="title"/>
          </p:nvPr>
        </p:nvSpPr>
        <p:spPr/>
        <p:txBody>
          <a:bodyPr/>
          <a:lstStyle/>
          <a:p>
            <a:r>
              <a:rPr lang="en-IN" dirty="0"/>
              <a:t>Embedded Process Engine</a:t>
            </a:r>
          </a:p>
        </p:txBody>
      </p:sp>
      <p:pic>
        <p:nvPicPr>
          <p:cNvPr id="10242" name="Picture 2" descr="https://docs.camunda.org/manual/7.12/introduction/img/embedded-process-eng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114800"/>
            <a:ext cx="4835353" cy="254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76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276475"/>
          </a:xfrm>
        </p:spPr>
        <p:txBody>
          <a:bodyPr>
            <a:normAutofit fontScale="85000" lnSpcReduction="20000"/>
          </a:bodyPr>
          <a:lstStyle/>
          <a:p>
            <a:r>
              <a:rPr lang="en-US" dirty="0"/>
              <a:t>In this case, the process engine is started inside the runtime container (Servlet Container, Application Server, …). </a:t>
            </a:r>
          </a:p>
          <a:p>
            <a:r>
              <a:rPr lang="en-US" dirty="0"/>
              <a:t>The process engine is provided as a container service and can be shared by all applications deployed inside the container. </a:t>
            </a:r>
          </a:p>
          <a:p>
            <a:r>
              <a:rPr lang="en-US" dirty="0"/>
              <a:t>The process engine keeps track of the process definitions deployed by an application and delegates execution to the application.</a:t>
            </a:r>
            <a:endParaRPr lang="en-IN" dirty="0"/>
          </a:p>
        </p:txBody>
      </p:sp>
      <p:sp>
        <p:nvSpPr>
          <p:cNvPr id="3" name="Title 2"/>
          <p:cNvSpPr>
            <a:spLocks noGrp="1"/>
          </p:cNvSpPr>
          <p:nvPr>
            <p:ph type="title"/>
          </p:nvPr>
        </p:nvSpPr>
        <p:spPr/>
        <p:txBody>
          <a:bodyPr/>
          <a:lstStyle/>
          <a:p>
            <a:r>
              <a:rPr lang="en-IN" dirty="0"/>
              <a:t>Shared, Container-Managed Process Engine</a:t>
            </a:r>
          </a:p>
        </p:txBody>
      </p:sp>
      <p:pic>
        <p:nvPicPr>
          <p:cNvPr id="11266" name="Picture 2" descr="https://docs.camunda.org/manual/7.12/introduction/img/shared-process-eng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721" y="4038600"/>
            <a:ext cx="4795342"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863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886075"/>
          </a:xfrm>
        </p:spPr>
        <p:txBody>
          <a:bodyPr>
            <a:normAutofit fontScale="85000" lnSpcReduction="10000"/>
          </a:bodyPr>
          <a:lstStyle/>
          <a:p>
            <a:r>
              <a:rPr lang="en-US" dirty="0"/>
              <a:t>The process engine is provided as a network service. </a:t>
            </a:r>
          </a:p>
          <a:p>
            <a:r>
              <a:rPr lang="en-US" dirty="0"/>
              <a:t>Different applications running on the network can interact with the process engine through a remote communication channel. </a:t>
            </a:r>
          </a:p>
          <a:p>
            <a:r>
              <a:rPr lang="en-US" dirty="0"/>
              <a:t>The easiest way to make the process engine accessible remotely is to use the built-in REST API. </a:t>
            </a:r>
          </a:p>
          <a:p>
            <a:r>
              <a:rPr lang="en-US" dirty="0"/>
              <a:t>Different communication channels such as SOAP Web services or JMS are possible but need to be implemented by users.</a:t>
            </a:r>
            <a:endParaRPr lang="en-IN" dirty="0"/>
          </a:p>
        </p:txBody>
      </p:sp>
      <p:sp>
        <p:nvSpPr>
          <p:cNvPr id="3" name="Title 2"/>
          <p:cNvSpPr>
            <a:spLocks noGrp="1"/>
          </p:cNvSpPr>
          <p:nvPr>
            <p:ph type="title"/>
          </p:nvPr>
        </p:nvSpPr>
        <p:spPr/>
        <p:txBody>
          <a:bodyPr/>
          <a:lstStyle/>
          <a:p>
            <a:r>
              <a:rPr lang="en-US" b="0" dirty="0"/>
              <a:t>Standalone (Remote) Process Engine Server</a:t>
            </a:r>
            <a:br>
              <a:rPr lang="en-US" b="0" dirty="0"/>
            </a:br>
            <a:endParaRPr lang="en-IN" dirty="0"/>
          </a:p>
        </p:txBody>
      </p:sp>
      <p:pic>
        <p:nvPicPr>
          <p:cNvPr id="12290" name="Picture 2" descr="https://docs.camunda.org/manual/7.12/introduction/img/standalone-process-eng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302" y="4343400"/>
            <a:ext cx="4519781"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701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352675"/>
          </a:xfrm>
        </p:spPr>
        <p:txBody>
          <a:bodyPr/>
          <a:lstStyle/>
          <a:p>
            <a:r>
              <a:rPr lang="en-US" dirty="0"/>
              <a:t>In order to provide scale-up or fail-over capabilities, the process engine can be distributed to different nodes in a cluster. </a:t>
            </a:r>
          </a:p>
          <a:p>
            <a:r>
              <a:rPr lang="en-US" dirty="0"/>
              <a:t>Each process engine instance must then connect to a shared database.</a:t>
            </a:r>
            <a:endParaRPr lang="en-IN" dirty="0"/>
          </a:p>
        </p:txBody>
      </p:sp>
      <p:sp>
        <p:nvSpPr>
          <p:cNvPr id="3" name="Title 2"/>
          <p:cNvSpPr>
            <a:spLocks noGrp="1"/>
          </p:cNvSpPr>
          <p:nvPr>
            <p:ph type="title"/>
          </p:nvPr>
        </p:nvSpPr>
        <p:spPr/>
        <p:txBody>
          <a:bodyPr/>
          <a:lstStyle/>
          <a:p>
            <a:r>
              <a:rPr lang="en-IN" b="0" dirty="0"/>
              <a:t>Clustering Model</a:t>
            </a:r>
            <a:br>
              <a:rPr lang="en-IN" b="0" dirty="0"/>
            </a:br>
            <a:endParaRPr lang="en-IN" dirty="0"/>
          </a:p>
        </p:txBody>
      </p:sp>
      <p:pic>
        <p:nvPicPr>
          <p:cNvPr id="13314" name="Picture 2" descr="https://docs.camunda.org/manual/7.12/introduction/img/clustered-process-eng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810000"/>
            <a:ext cx="5441950" cy="2752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930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r>
              <a:rPr lang="en-US" dirty="0"/>
              <a:t>The individual process engine instances do not maintain session state across transactions. </a:t>
            </a:r>
          </a:p>
          <a:p>
            <a:r>
              <a:rPr lang="en-US" dirty="0"/>
              <a:t>Whenever the process engine runs a transaction, the complete state is flushed out to the shared database.</a:t>
            </a:r>
          </a:p>
          <a:p>
            <a:r>
              <a:rPr lang="en-US" dirty="0"/>
              <a:t> This makes it possible to route subsequent requests which do work in the same process instance to different cluster nodes. </a:t>
            </a:r>
          </a:p>
          <a:p>
            <a:r>
              <a:rPr lang="en-US" dirty="0"/>
              <a:t>As far as the process engine is concerned, there is no difference between setups for scale-up and setups for fail-over (as the process engine keeps no session state between transactions).</a:t>
            </a:r>
            <a:endParaRPr lang="en-IN" dirty="0"/>
          </a:p>
        </p:txBody>
      </p:sp>
      <p:sp>
        <p:nvSpPr>
          <p:cNvPr id="3" name="Title 2"/>
          <p:cNvSpPr>
            <a:spLocks noGrp="1"/>
          </p:cNvSpPr>
          <p:nvPr>
            <p:ph type="title"/>
          </p:nvPr>
        </p:nvSpPr>
        <p:spPr/>
        <p:txBody>
          <a:bodyPr/>
          <a:lstStyle/>
          <a:p>
            <a:r>
              <a:rPr lang="en-IN" b="0" dirty="0"/>
              <a:t>Clustering Model</a:t>
            </a:r>
            <a:br>
              <a:rPr lang="en-IN" b="0" dirty="0"/>
            </a:br>
            <a:endParaRPr lang="en-IN" dirty="0"/>
          </a:p>
        </p:txBody>
      </p:sp>
    </p:spTree>
    <p:extLst>
      <p:ext uri="{BB962C8B-B14F-4D97-AF65-F5344CB8AC3E}">
        <p14:creationId xmlns:p14="http://schemas.microsoft.com/office/powerpoint/2010/main" val="549516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Camunda BPM doesn’t provide load-balancing capabilities or session replication capabilities out of the box. </a:t>
            </a:r>
          </a:p>
          <a:p>
            <a:r>
              <a:rPr lang="en-US" dirty="0"/>
              <a:t>The load-balancing function would need to be provided by a third-party system.</a:t>
            </a:r>
          </a:p>
          <a:p>
            <a:r>
              <a:rPr lang="en-US" dirty="0"/>
              <a:t>Session replication would need to be provided by the host application server.</a:t>
            </a:r>
            <a:endParaRPr lang="en-IN" dirty="0"/>
          </a:p>
        </p:txBody>
      </p:sp>
      <p:sp>
        <p:nvSpPr>
          <p:cNvPr id="3" name="Title 2"/>
          <p:cNvSpPr>
            <a:spLocks noGrp="1"/>
          </p:cNvSpPr>
          <p:nvPr>
            <p:ph type="title"/>
          </p:nvPr>
        </p:nvSpPr>
        <p:spPr/>
        <p:txBody>
          <a:bodyPr/>
          <a:lstStyle/>
          <a:p>
            <a:r>
              <a:rPr lang="en-US" b="0" dirty="0"/>
              <a:t>Session State in a Clustered Environment</a:t>
            </a:r>
            <a:br>
              <a:rPr lang="en-US" b="0" dirty="0"/>
            </a:br>
            <a:endParaRPr lang="en-IN" dirty="0"/>
          </a:p>
        </p:txBody>
      </p:sp>
    </p:spTree>
    <p:extLst>
      <p:ext uri="{BB962C8B-B14F-4D97-AF65-F5344CB8AC3E}">
        <p14:creationId xmlns:p14="http://schemas.microsoft.com/office/powerpoint/2010/main" val="2362226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“Sticky sessions” could be configured and enabled within your load balancing solution. </a:t>
            </a:r>
          </a:p>
          <a:p>
            <a:r>
              <a:rPr lang="en-US" dirty="0"/>
              <a:t>This would ensure that all requests from a given user are directed to the same instance over a configurable period of time.</a:t>
            </a:r>
          </a:p>
          <a:p>
            <a:r>
              <a:rPr lang="en-US" dirty="0"/>
              <a:t>Session sharing can be enabled in your application server such that the application server instances share session state. </a:t>
            </a:r>
          </a:p>
          <a:p>
            <a:r>
              <a:rPr lang="en-US" dirty="0"/>
              <a:t>This would allow users to connect to multiple instances in the cluster without being asked to login multiple times.</a:t>
            </a:r>
            <a:endParaRPr lang="en-IN" dirty="0"/>
          </a:p>
        </p:txBody>
      </p:sp>
      <p:sp>
        <p:nvSpPr>
          <p:cNvPr id="3" name="Title 2"/>
          <p:cNvSpPr>
            <a:spLocks noGrp="1"/>
          </p:cNvSpPr>
          <p:nvPr>
            <p:ph type="title"/>
          </p:nvPr>
        </p:nvSpPr>
        <p:spPr/>
        <p:txBody>
          <a:bodyPr/>
          <a:lstStyle/>
          <a:p>
            <a:r>
              <a:rPr lang="en-US" b="0" dirty="0"/>
              <a:t>Session State in a Clustered Environment</a:t>
            </a:r>
            <a:br>
              <a:rPr lang="en-US" b="0" dirty="0"/>
            </a:br>
            <a:endParaRPr lang="en-IN" dirty="0"/>
          </a:p>
        </p:txBody>
      </p:sp>
    </p:spTree>
    <p:extLst>
      <p:ext uri="{BB962C8B-B14F-4D97-AF65-F5344CB8AC3E}">
        <p14:creationId xmlns:p14="http://schemas.microsoft.com/office/powerpoint/2010/main" val="2053733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hub">
            <a:extLst>
              <a:ext uri="{FF2B5EF4-FFF2-40B4-BE49-F238E27FC236}">
                <a16:creationId xmlns:a16="http://schemas.microsoft.com/office/drawing/2014/main" id="{C18DE027-5A44-480F-AAD0-06AA8D226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6629400" cy="560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72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371" b="-741"/>
          <a:stretch/>
        </p:blipFill>
        <p:spPr>
          <a:xfrm>
            <a:off x="76200" y="1741714"/>
            <a:ext cx="8844197" cy="4495800"/>
          </a:xfrm>
          <a:prstGeom prst="rect">
            <a:avLst/>
          </a:prstGeom>
        </p:spPr>
      </p:pic>
    </p:spTree>
    <p:extLst>
      <p:ext uri="{BB962C8B-B14F-4D97-AF65-F5344CB8AC3E}">
        <p14:creationId xmlns:p14="http://schemas.microsoft.com/office/powerpoint/2010/main" val="581289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gine-support">
            <a:extLst>
              <a:ext uri="{FF2B5EF4-FFF2-40B4-BE49-F238E27FC236}">
                <a16:creationId xmlns:a16="http://schemas.microsoft.com/office/drawing/2014/main" id="{88A8EB56-EA82-4702-B3E9-63D350529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524875" cy="3648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A90382-9A04-4F05-9CA3-7B070EED85F8}"/>
              </a:ext>
            </a:extLst>
          </p:cNvPr>
          <p:cNvSpPr txBox="1"/>
          <p:nvPr/>
        </p:nvSpPr>
        <p:spPr>
          <a:xfrm>
            <a:off x="609600" y="843260"/>
            <a:ext cx="6934200" cy="646331"/>
          </a:xfrm>
          <a:prstGeom prst="rect">
            <a:avLst/>
          </a:prstGeom>
          <a:noFill/>
        </p:spPr>
        <p:txBody>
          <a:bodyPr wrap="square" rtlCol="0">
            <a:spAutoFit/>
          </a:bodyPr>
          <a:lstStyle/>
          <a:p>
            <a:r>
              <a:rPr lang="en-US" b="0" i="0" dirty="0">
                <a:solidFill>
                  <a:srgbClr val="6D6D6D"/>
                </a:solidFill>
                <a:effectLst/>
                <a:latin typeface="Fanwood Text"/>
              </a:rPr>
              <a:t>ACT stands for </a:t>
            </a:r>
            <a:r>
              <a:rPr lang="en-US" b="0" i="0" dirty="0" err="1">
                <a:solidFill>
                  <a:srgbClr val="6D6D6D"/>
                </a:solidFill>
                <a:effectLst/>
                <a:latin typeface="Fanwood Text"/>
              </a:rPr>
              <a:t>actitivities</a:t>
            </a:r>
            <a:r>
              <a:rPr lang="en-US" b="0" i="0" dirty="0">
                <a:solidFill>
                  <a:srgbClr val="6D6D6D"/>
                </a:solidFill>
                <a:effectLst/>
                <a:latin typeface="Fanwood Text"/>
              </a:rPr>
              <a:t> (task, subprocesses, …), BA for basics (</a:t>
            </a:r>
            <a:r>
              <a:rPr lang="en-US" b="0" i="0" dirty="0" err="1">
                <a:solidFill>
                  <a:srgbClr val="6D6D6D"/>
                </a:solidFill>
                <a:effectLst/>
                <a:latin typeface="Fanwood Text"/>
              </a:rPr>
              <a:t>sequenceFlows</a:t>
            </a:r>
            <a:r>
              <a:rPr lang="en-US" b="0" i="0" dirty="0">
                <a:solidFill>
                  <a:srgbClr val="6D6D6D"/>
                </a:solidFill>
                <a:effectLst/>
                <a:latin typeface="Fanwood Text"/>
              </a:rPr>
              <a:t>, lanes, participants, …), ERR for errors</a:t>
            </a:r>
            <a:endParaRPr lang="en-IN" dirty="0"/>
          </a:p>
        </p:txBody>
      </p:sp>
    </p:spTree>
    <p:extLst>
      <p:ext uri="{BB962C8B-B14F-4D97-AF65-F5344CB8AC3E}">
        <p14:creationId xmlns:p14="http://schemas.microsoft.com/office/powerpoint/2010/main" val="2083587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mon Features">
            <a:extLst>
              <a:ext uri="{FF2B5EF4-FFF2-40B4-BE49-F238E27FC236}">
                <a16:creationId xmlns:a16="http://schemas.microsoft.com/office/drawing/2014/main" id="{BDE2E2F3-8D93-401F-8313-552801464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403423"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916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37C5F4-9A39-40DA-942B-89EE9B466BAD}"/>
              </a:ext>
            </a:extLst>
          </p:cNvPr>
          <p:cNvPicPr>
            <a:picLocks noChangeAspect="1"/>
          </p:cNvPicPr>
          <p:nvPr/>
        </p:nvPicPr>
        <p:blipFill rotWithShape="1">
          <a:blip r:embed="rId2"/>
          <a:srcRect l="12500" r="32500" b="2593"/>
          <a:stretch/>
        </p:blipFill>
        <p:spPr>
          <a:xfrm>
            <a:off x="419100" y="990600"/>
            <a:ext cx="8305800" cy="5655259"/>
          </a:xfrm>
          <a:prstGeom prst="rect">
            <a:avLst/>
          </a:prstGeom>
        </p:spPr>
      </p:pic>
    </p:spTree>
    <p:extLst>
      <p:ext uri="{BB962C8B-B14F-4D97-AF65-F5344CB8AC3E}">
        <p14:creationId xmlns:p14="http://schemas.microsoft.com/office/powerpoint/2010/main" val="1811971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Selecting the Process Engine Mode</a:t>
            </a:r>
            <a:endParaRPr lang="en-IN" dirty="0"/>
          </a:p>
        </p:txBody>
      </p:sp>
      <p:pic>
        <p:nvPicPr>
          <p:cNvPr id="5" name="Picture 4"/>
          <p:cNvPicPr>
            <a:picLocks noChangeAspect="1"/>
          </p:cNvPicPr>
          <p:nvPr/>
        </p:nvPicPr>
        <p:blipFill rotWithShape="1">
          <a:blip r:embed="rId2"/>
          <a:srcRect l="11667" t="20741" r="13333" b="14073"/>
          <a:stretch/>
        </p:blipFill>
        <p:spPr>
          <a:xfrm>
            <a:off x="0" y="1524000"/>
            <a:ext cx="9144000" cy="4724400"/>
          </a:xfrm>
          <a:prstGeom prst="rect">
            <a:avLst/>
          </a:prstGeom>
        </p:spPr>
      </p:pic>
    </p:spTree>
    <p:extLst>
      <p:ext uri="{BB962C8B-B14F-4D97-AF65-F5344CB8AC3E}">
        <p14:creationId xmlns:p14="http://schemas.microsoft.com/office/powerpoint/2010/main" val="1639343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Selecting the Process Engine Mode</a:t>
            </a:r>
            <a:endParaRPr lang="en-IN" dirty="0"/>
          </a:p>
        </p:txBody>
      </p:sp>
      <p:pic>
        <p:nvPicPr>
          <p:cNvPr id="2" name="Picture 1"/>
          <p:cNvPicPr>
            <a:picLocks noChangeAspect="1"/>
          </p:cNvPicPr>
          <p:nvPr/>
        </p:nvPicPr>
        <p:blipFill rotWithShape="1">
          <a:blip r:embed="rId2"/>
          <a:srcRect l="11667" t="11852" r="13333" b="8149"/>
          <a:stretch/>
        </p:blipFill>
        <p:spPr>
          <a:xfrm>
            <a:off x="304800" y="1295400"/>
            <a:ext cx="8534400" cy="5120640"/>
          </a:xfrm>
          <a:prstGeom prst="rect">
            <a:avLst/>
          </a:prstGeom>
        </p:spPr>
      </p:pic>
    </p:spTree>
    <p:extLst>
      <p:ext uri="{BB962C8B-B14F-4D97-AF65-F5344CB8AC3E}">
        <p14:creationId xmlns:p14="http://schemas.microsoft.com/office/powerpoint/2010/main" val="4002663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Selecting the Process Engine Mode</a:t>
            </a:r>
            <a:endParaRPr lang="en-IN" dirty="0"/>
          </a:p>
        </p:txBody>
      </p:sp>
      <p:pic>
        <p:nvPicPr>
          <p:cNvPr id="4" name="Picture 3"/>
          <p:cNvPicPr>
            <a:picLocks noChangeAspect="1"/>
          </p:cNvPicPr>
          <p:nvPr/>
        </p:nvPicPr>
        <p:blipFill rotWithShape="1">
          <a:blip r:embed="rId2"/>
          <a:srcRect l="12159" t="11852" r="13645" b="45393"/>
          <a:stretch/>
        </p:blipFill>
        <p:spPr>
          <a:xfrm>
            <a:off x="314049" y="1817914"/>
            <a:ext cx="8499231" cy="2819400"/>
          </a:xfrm>
          <a:prstGeom prst="rect">
            <a:avLst/>
          </a:prstGeom>
        </p:spPr>
      </p:pic>
    </p:spTree>
    <p:extLst>
      <p:ext uri="{BB962C8B-B14F-4D97-AF65-F5344CB8AC3E}">
        <p14:creationId xmlns:p14="http://schemas.microsoft.com/office/powerpoint/2010/main" val="3861235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833" t="13334" r="10000" b="8148"/>
          <a:stretch/>
        </p:blipFill>
        <p:spPr>
          <a:xfrm>
            <a:off x="152400" y="1143000"/>
            <a:ext cx="8839200" cy="4931343"/>
          </a:xfrm>
          <a:prstGeom prst="rect">
            <a:avLst/>
          </a:prstGeom>
        </p:spPr>
      </p:pic>
    </p:spTree>
    <p:extLst>
      <p:ext uri="{BB962C8B-B14F-4D97-AF65-F5344CB8AC3E}">
        <p14:creationId xmlns:p14="http://schemas.microsoft.com/office/powerpoint/2010/main" val="2191923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67" t="12963" r="20833" b="21971"/>
          <a:stretch/>
        </p:blipFill>
        <p:spPr>
          <a:xfrm>
            <a:off x="243840" y="1295400"/>
            <a:ext cx="8458200" cy="4953000"/>
          </a:xfrm>
          <a:prstGeom prst="rect">
            <a:avLst/>
          </a:prstGeom>
        </p:spPr>
      </p:pic>
    </p:spTree>
    <p:extLst>
      <p:ext uri="{BB962C8B-B14F-4D97-AF65-F5344CB8AC3E}">
        <p14:creationId xmlns:p14="http://schemas.microsoft.com/office/powerpoint/2010/main" val="3670820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167" t="12963" r="20000" b="15926"/>
          <a:stretch/>
        </p:blipFill>
        <p:spPr>
          <a:xfrm>
            <a:off x="228600" y="914400"/>
            <a:ext cx="8763000" cy="5761973"/>
          </a:xfrm>
          <a:prstGeom prst="rect">
            <a:avLst/>
          </a:prstGeom>
        </p:spPr>
      </p:pic>
    </p:spTree>
    <p:extLst>
      <p:ext uri="{BB962C8B-B14F-4D97-AF65-F5344CB8AC3E}">
        <p14:creationId xmlns:p14="http://schemas.microsoft.com/office/powerpoint/2010/main" val="593284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0000" t="11852" r="20000" b="17419"/>
          <a:stretch/>
        </p:blipFill>
        <p:spPr>
          <a:xfrm>
            <a:off x="424543" y="1143000"/>
            <a:ext cx="8153400" cy="5029200"/>
          </a:xfrm>
          <a:prstGeom prst="rect">
            <a:avLst/>
          </a:prstGeom>
        </p:spPr>
      </p:pic>
    </p:spTree>
    <p:extLst>
      <p:ext uri="{BB962C8B-B14F-4D97-AF65-F5344CB8AC3E}">
        <p14:creationId xmlns:p14="http://schemas.microsoft.com/office/powerpoint/2010/main" val="3089305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022" b="11279"/>
          <a:stretch/>
        </p:blipFill>
        <p:spPr>
          <a:xfrm>
            <a:off x="0" y="1600200"/>
            <a:ext cx="9144000" cy="4038600"/>
          </a:xfrm>
          <a:prstGeom prst="rect">
            <a:avLst/>
          </a:prstGeom>
        </p:spPr>
      </p:pic>
    </p:spTree>
    <p:extLst>
      <p:ext uri="{BB962C8B-B14F-4D97-AF65-F5344CB8AC3E}">
        <p14:creationId xmlns:p14="http://schemas.microsoft.com/office/powerpoint/2010/main" val="3450163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00" t="26060" r="17500" b="36666"/>
          <a:stretch/>
        </p:blipFill>
        <p:spPr>
          <a:xfrm>
            <a:off x="0" y="1981200"/>
            <a:ext cx="8740588" cy="2819400"/>
          </a:xfrm>
          <a:prstGeom prst="rect">
            <a:avLst/>
          </a:prstGeom>
        </p:spPr>
      </p:pic>
    </p:spTree>
    <p:extLst>
      <p:ext uri="{BB962C8B-B14F-4D97-AF65-F5344CB8AC3E}">
        <p14:creationId xmlns:p14="http://schemas.microsoft.com/office/powerpoint/2010/main" val="2713224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500" t="12964" r="19167" b="44073"/>
          <a:stretch/>
        </p:blipFill>
        <p:spPr>
          <a:xfrm>
            <a:off x="609599" y="1752600"/>
            <a:ext cx="8387255" cy="3200400"/>
          </a:xfrm>
          <a:prstGeom prst="rect">
            <a:avLst/>
          </a:prstGeom>
        </p:spPr>
      </p:pic>
    </p:spTree>
    <p:extLst>
      <p:ext uri="{BB962C8B-B14F-4D97-AF65-F5344CB8AC3E}">
        <p14:creationId xmlns:p14="http://schemas.microsoft.com/office/powerpoint/2010/main" val="2770998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167" t="12963" r="20000" b="18889"/>
          <a:stretch/>
        </p:blipFill>
        <p:spPr>
          <a:xfrm>
            <a:off x="533400" y="1143000"/>
            <a:ext cx="8077200" cy="5089742"/>
          </a:xfrm>
          <a:prstGeom prst="rect">
            <a:avLst/>
          </a:prstGeom>
        </p:spPr>
      </p:pic>
    </p:spTree>
    <p:extLst>
      <p:ext uri="{BB962C8B-B14F-4D97-AF65-F5344CB8AC3E}">
        <p14:creationId xmlns:p14="http://schemas.microsoft.com/office/powerpoint/2010/main" val="278126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Camunda BPM web applications are based on a RESTful architecture.</a:t>
            </a:r>
          </a:p>
          <a:p>
            <a:r>
              <a:rPr lang="en-US" dirty="0"/>
              <a:t>Frameworks used:</a:t>
            </a:r>
          </a:p>
          <a:p>
            <a:r>
              <a:rPr lang="en-US" dirty="0"/>
              <a:t>JAX-RS based Rest API</a:t>
            </a:r>
          </a:p>
          <a:p>
            <a:r>
              <a:rPr lang="en-US" dirty="0"/>
              <a:t>AngularJS</a:t>
            </a:r>
          </a:p>
          <a:p>
            <a:r>
              <a:rPr lang="en-US" dirty="0" err="1"/>
              <a:t>RequireJS</a:t>
            </a:r>
            <a:endParaRPr lang="en-US" dirty="0"/>
          </a:p>
          <a:p>
            <a:r>
              <a:rPr lang="en-US" dirty="0"/>
              <a:t>jQuery</a:t>
            </a:r>
          </a:p>
          <a:p>
            <a:r>
              <a:rPr lang="en-US" dirty="0"/>
              <a:t>Twitter Bootstrap</a:t>
            </a:r>
          </a:p>
          <a:p>
            <a:r>
              <a:rPr lang="en-IN" dirty="0"/>
              <a:t>camunda-bpmn.js</a:t>
            </a:r>
          </a:p>
          <a:p>
            <a:r>
              <a:rPr lang="en-IN" dirty="0" err="1"/>
              <a:t>ngDefine</a:t>
            </a:r>
            <a:endParaRPr lang="en-IN" dirty="0"/>
          </a:p>
          <a:p>
            <a:r>
              <a:rPr lang="en-IN" dirty="0"/>
              <a:t>angular-data-depend</a:t>
            </a:r>
          </a:p>
          <a:p>
            <a:endParaRPr lang="en-IN" dirty="0"/>
          </a:p>
        </p:txBody>
      </p:sp>
      <p:sp>
        <p:nvSpPr>
          <p:cNvPr id="3" name="Title 2"/>
          <p:cNvSpPr>
            <a:spLocks noGrp="1"/>
          </p:cNvSpPr>
          <p:nvPr>
            <p:ph type="title"/>
          </p:nvPr>
        </p:nvSpPr>
        <p:spPr/>
        <p:txBody>
          <a:bodyPr/>
          <a:lstStyle/>
          <a:p>
            <a:r>
              <a:rPr lang="en-IN" b="0" dirty="0"/>
              <a:t>Web Application Architecture</a:t>
            </a:r>
            <a:br>
              <a:rPr lang="en-IN" b="0" dirty="0"/>
            </a:br>
            <a:endParaRPr lang="en-IN" dirty="0"/>
          </a:p>
        </p:txBody>
      </p:sp>
    </p:spTree>
    <p:extLst>
      <p:ext uri="{BB962C8B-B14F-4D97-AF65-F5344CB8AC3E}">
        <p14:creationId xmlns:p14="http://schemas.microsoft.com/office/powerpoint/2010/main" val="374956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Application-Embedded Process Engine</a:t>
            </a:r>
          </a:p>
          <a:p>
            <a:pPr lvl="1"/>
            <a:r>
              <a:rPr lang="en-US" dirty="0"/>
              <a:t>All Java application servers</a:t>
            </a:r>
          </a:p>
          <a:p>
            <a:pPr lvl="1"/>
            <a:r>
              <a:rPr lang="en-US" dirty="0"/>
              <a:t>Camunda Spring Boot Starter: Embedded Tomcat</a:t>
            </a:r>
          </a:p>
          <a:p>
            <a:r>
              <a:rPr lang="en-US" dirty="0"/>
              <a:t>Container-Managed Process Engine and Camunda Cockpit, </a:t>
            </a:r>
            <a:r>
              <a:rPr lang="en-US" dirty="0" err="1"/>
              <a:t>Tasklist</a:t>
            </a:r>
            <a:r>
              <a:rPr lang="en-US" dirty="0"/>
              <a:t>, Admin</a:t>
            </a:r>
          </a:p>
          <a:p>
            <a:pPr lvl="1"/>
            <a:r>
              <a:rPr lang="en-US" dirty="0"/>
              <a:t>Apache Tomcat 7.0 / 8.0 / 9.0</a:t>
            </a:r>
          </a:p>
          <a:p>
            <a:pPr lvl="1"/>
            <a:r>
              <a:rPr lang="en-US" dirty="0" err="1"/>
              <a:t>JBoss</a:t>
            </a:r>
            <a:r>
              <a:rPr lang="en-US" dirty="0"/>
              <a:t> EAP 6.4 / 7.0 / 7.1 / 7.2</a:t>
            </a:r>
          </a:p>
          <a:p>
            <a:pPr lvl="1"/>
            <a:r>
              <a:rPr lang="en-US" dirty="0" err="1"/>
              <a:t>Wildfly</a:t>
            </a:r>
            <a:r>
              <a:rPr lang="en-US" dirty="0"/>
              <a:t> Application Server 10.1 / 11.0 / 12.0 / 13.0 / 14.0 / 15.0 / 16.0 / 17.0 / 18.0</a:t>
            </a:r>
          </a:p>
          <a:p>
            <a:pPr lvl="1"/>
            <a:r>
              <a:rPr lang="en-US" dirty="0"/>
              <a:t>IBM WebSphere Application Server 8.5 / 9.0 (Enterprise Edition only)</a:t>
            </a:r>
          </a:p>
          <a:p>
            <a:pPr lvl="1"/>
            <a:r>
              <a:rPr lang="en-US" dirty="0"/>
              <a:t>Oracle WebLogic Server 12c (12R1,12R2) (Enterprise Edition only) and Deployment scenarios).</a:t>
            </a:r>
          </a:p>
        </p:txBody>
      </p:sp>
      <p:sp>
        <p:nvSpPr>
          <p:cNvPr id="3" name="Title 2"/>
          <p:cNvSpPr>
            <a:spLocks noGrp="1"/>
          </p:cNvSpPr>
          <p:nvPr>
            <p:ph type="title"/>
          </p:nvPr>
        </p:nvSpPr>
        <p:spPr/>
        <p:txBody>
          <a:bodyPr/>
          <a:lstStyle/>
          <a:p>
            <a:r>
              <a:rPr lang="en-IN" dirty="0"/>
              <a:t>Container/Application Server for Runtime Components</a:t>
            </a:r>
          </a:p>
        </p:txBody>
      </p:sp>
    </p:spTree>
    <p:extLst>
      <p:ext uri="{BB962C8B-B14F-4D97-AF65-F5344CB8AC3E}">
        <p14:creationId xmlns:p14="http://schemas.microsoft.com/office/powerpoint/2010/main" val="2652193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Databases</a:t>
            </a:r>
          </a:p>
          <a:p>
            <a:r>
              <a:rPr lang="en-US" dirty="0"/>
              <a:t>Supported Database Products</a:t>
            </a:r>
          </a:p>
          <a:p>
            <a:pPr lvl="1"/>
            <a:r>
              <a:rPr lang="en-US" dirty="0"/>
              <a:t>MySQL 5.6 / 5.7</a:t>
            </a:r>
          </a:p>
          <a:p>
            <a:pPr lvl="1"/>
            <a:r>
              <a:rPr lang="en-US" dirty="0" err="1"/>
              <a:t>MariaDB</a:t>
            </a:r>
            <a:r>
              <a:rPr lang="en-US" dirty="0"/>
              <a:t> 10.0 / 10.2 / 10.3</a:t>
            </a:r>
          </a:p>
          <a:p>
            <a:pPr lvl="1"/>
            <a:r>
              <a:rPr lang="en-US" dirty="0"/>
              <a:t>Oracle 11g / 12c / 18c</a:t>
            </a:r>
          </a:p>
          <a:p>
            <a:pPr lvl="1"/>
            <a:r>
              <a:rPr lang="en-US" dirty="0"/>
              <a:t>IBM DB2 10.5 / 11.1 (excluding IBM z/OS for all versions)</a:t>
            </a:r>
          </a:p>
          <a:p>
            <a:pPr lvl="1"/>
            <a:r>
              <a:rPr lang="en-US" dirty="0"/>
              <a:t>PostgreSQL 9.4 / 9.6 / 10.4 / 10.7 / 11.1 / 11.2</a:t>
            </a:r>
          </a:p>
          <a:p>
            <a:pPr lvl="1"/>
            <a:r>
              <a:rPr lang="en-US" dirty="0"/>
              <a:t>Amazon Aurora PostgreSQL compatible with PostgreSQL 9.6 / 10.4 / 10.7</a:t>
            </a:r>
          </a:p>
          <a:p>
            <a:pPr lvl="1"/>
            <a:r>
              <a:rPr lang="en-US" dirty="0"/>
              <a:t>Microsoft SQL Server 2012/2014/2016/2017</a:t>
            </a:r>
          </a:p>
          <a:p>
            <a:pPr lvl="1"/>
            <a:r>
              <a:rPr lang="en-US" dirty="0"/>
              <a:t>H2 1.4</a:t>
            </a:r>
          </a:p>
        </p:txBody>
      </p:sp>
      <p:sp>
        <p:nvSpPr>
          <p:cNvPr id="3" name="Title 2"/>
          <p:cNvSpPr>
            <a:spLocks noGrp="1"/>
          </p:cNvSpPr>
          <p:nvPr>
            <p:ph type="title"/>
          </p:nvPr>
        </p:nvSpPr>
        <p:spPr/>
        <p:txBody>
          <a:bodyPr/>
          <a:lstStyle/>
          <a:p>
            <a:r>
              <a:rPr lang="en-IN" dirty="0"/>
              <a:t>Container/Application Server for Runtime Components</a:t>
            </a:r>
          </a:p>
        </p:txBody>
      </p:sp>
    </p:spTree>
    <p:extLst>
      <p:ext uri="{BB962C8B-B14F-4D97-AF65-F5344CB8AC3E}">
        <p14:creationId xmlns:p14="http://schemas.microsoft.com/office/powerpoint/2010/main" val="4289227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Web Browser</a:t>
            </a:r>
          </a:p>
          <a:p>
            <a:pPr lvl="1"/>
            <a:r>
              <a:rPr lang="en-US" dirty="0"/>
              <a:t>Google Chrome latest</a:t>
            </a:r>
          </a:p>
          <a:p>
            <a:pPr lvl="1"/>
            <a:r>
              <a:rPr lang="en-US" dirty="0"/>
              <a:t>Mozilla Firefox latest</a:t>
            </a:r>
          </a:p>
          <a:p>
            <a:pPr lvl="1"/>
            <a:r>
              <a:rPr lang="en-US" dirty="0"/>
              <a:t>Internet Explorer 11</a:t>
            </a:r>
          </a:p>
          <a:p>
            <a:pPr lvl="1"/>
            <a:r>
              <a:rPr lang="en-US" dirty="0"/>
              <a:t>Microsoft Edge</a:t>
            </a:r>
          </a:p>
          <a:p>
            <a:r>
              <a:rPr lang="en-US" dirty="0"/>
              <a:t>Java</a:t>
            </a:r>
          </a:p>
          <a:p>
            <a:pPr lvl="1"/>
            <a:r>
              <a:rPr lang="en-US" dirty="0"/>
              <a:t>Java 8 / 9 / 10 / 11 / 12 / 13 (if supported by your application server/container)</a:t>
            </a:r>
          </a:p>
        </p:txBody>
      </p:sp>
      <p:sp>
        <p:nvSpPr>
          <p:cNvPr id="3" name="Title 2"/>
          <p:cNvSpPr>
            <a:spLocks noGrp="1"/>
          </p:cNvSpPr>
          <p:nvPr>
            <p:ph type="title"/>
          </p:nvPr>
        </p:nvSpPr>
        <p:spPr/>
        <p:txBody>
          <a:bodyPr/>
          <a:lstStyle/>
          <a:p>
            <a:r>
              <a:rPr lang="en-IN" dirty="0"/>
              <a:t>Container/Application Server for Runtime Components</a:t>
            </a:r>
          </a:p>
        </p:txBody>
      </p:sp>
    </p:spTree>
    <p:extLst>
      <p:ext uri="{BB962C8B-B14F-4D97-AF65-F5344CB8AC3E}">
        <p14:creationId xmlns:p14="http://schemas.microsoft.com/office/powerpoint/2010/main" val="4158254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Java Runtime</a:t>
            </a:r>
          </a:p>
          <a:p>
            <a:pPr lvl="1"/>
            <a:r>
              <a:rPr lang="en-US" dirty="0"/>
              <a:t>Oracle JDK 8 / 9 / 10 / 11 / 12 / 13</a:t>
            </a:r>
          </a:p>
          <a:p>
            <a:pPr lvl="1"/>
            <a:r>
              <a:rPr lang="en-US" dirty="0"/>
              <a:t>IBM JDK 8 (with J9 JVM)</a:t>
            </a:r>
          </a:p>
          <a:p>
            <a:pPr lvl="1"/>
            <a:r>
              <a:rPr lang="en-US" dirty="0" err="1"/>
              <a:t>OpenJDK</a:t>
            </a:r>
            <a:r>
              <a:rPr lang="en-US" dirty="0"/>
              <a:t> 8 / 9 / 10 / 11 / 12 / 13, including builds of the following products:</a:t>
            </a:r>
          </a:p>
          <a:p>
            <a:pPr lvl="1"/>
            <a:r>
              <a:rPr lang="en-US" dirty="0"/>
              <a:t>Oracle </a:t>
            </a:r>
            <a:r>
              <a:rPr lang="en-US" dirty="0" err="1"/>
              <a:t>OpenJDK</a:t>
            </a:r>
            <a:endParaRPr lang="en-US" dirty="0"/>
          </a:p>
          <a:p>
            <a:pPr lvl="1"/>
            <a:r>
              <a:rPr lang="en-US" dirty="0" err="1"/>
              <a:t>AdoptOpenJDK</a:t>
            </a:r>
            <a:r>
              <a:rPr lang="en-US" dirty="0"/>
              <a:t> (with </a:t>
            </a:r>
            <a:r>
              <a:rPr lang="en-US" dirty="0" err="1"/>
              <a:t>HotSpot</a:t>
            </a:r>
            <a:r>
              <a:rPr lang="en-US" dirty="0"/>
              <a:t> JVM)</a:t>
            </a:r>
          </a:p>
          <a:p>
            <a:pPr lvl="1"/>
            <a:r>
              <a:rPr lang="en-US" dirty="0"/>
              <a:t>Amazon </a:t>
            </a:r>
            <a:r>
              <a:rPr lang="en-US" dirty="0" err="1"/>
              <a:t>Corretto</a:t>
            </a:r>
            <a:endParaRPr lang="en-US" dirty="0"/>
          </a:p>
          <a:p>
            <a:pPr lvl="1"/>
            <a:r>
              <a:rPr lang="en-US" dirty="0"/>
              <a:t>Azul Zulu</a:t>
            </a:r>
          </a:p>
        </p:txBody>
      </p:sp>
      <p:sp>
        <p:nvSpPr>
          <p:cNvPr id="3" name="Title 2"/>
          <p:cNvSpPr>
            <a:spLocks noGrp="1"/>
          </p:cNvSpPr>
          <p:nvPr>
            <p:ph type="title"/>
          </p:nvPr>
        </p:nvSpPr>
        <p:spPr/>
        <p:txBody>
          <a:bodyPr/>
          <a:lstStyle/>
          <a:p>
            <a:r>
              <a:rPr lang="en-IN" dirty="0"/>
              <a:t>Container/Application Server for Runtime Components</a:t>
            </a:r>
          </a:p>
        </p:txBody>
      </p:sp>
    </p:spTree>
    <p:extLst>
      <p:ext uri="{BB962C8B-B14F-4D97-AF65-F5344CB8AC3E}">
        <p14:creationId xmlns:p14="http://schemas.microsoft.com/office/powerpoint/2010/main" val="3795797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Camunda Modeler</a:t>
            </a:r>
          </a:p>
          <a:p>
            <a:r>
              <a:rPr lang="en-US" dirty="0"/>
              <a:t>Supported on the following platforms:</a:t>
            </a:r>
          </a:p>
          <a:p>
            <a:pPr lvl="1"/>
            <a:r>
              <a:rPr lang="en-US" dirty="0"/>
              <a:t>Windows 7 / 10</a:t>
            </a:r>
          </a:p>
          <a:p>
            <a:pPr lvl="1"/>
            <a:r>
              <a:rPr lang="en-US" dirty="0"/>
              <a:t>Mac OS X 10.11</a:t>
            </a:r>
          </a:p>
          <a:p>
            <a:pPr lvl="1"/>
            <a:r>
              <a:rPr lang="en-US" dirty="0"/>
              <a:t>Ubuntu LTS (latest)</a:t>
            </a:r>
          </a:p>
          <a:p>
            <a:pPr marL="225425" lvl="1" indent="0">
              <a:buNone/>
            </a:pPr>
            <a:endParaRPr lang="en-US" dirty="0"/>
          </a:p>
          <a:p>
            <a:r>
              <a:rPr lang="en-US" dirty="0"/>
              <a:t>Reported to work on</a:t>
            </a:r>
          </a:p>
          <a:p>
            <a:pPr lvl="1"/>
            <a:r>
              <a:rPr lang="en-US" dirty="0"/>
              <a:t>Ubuntu 12.04 and newer</a:t>
            </a:r>
          </a:p>
          <a:p>
            <a:pPr lvl="1"/>
            <a:r>
              <a:rPr lang="en-US" dirty="0"/>
              <a:t>Fedora 21</a:t>
            </a:r>
          </a:p>
          <a:p>
            <a:pPr lvl="1"/>
            <a:r>
              <a:rPr lang="en-US" dirty="0" err="1"/>
              <a:t>Debian</a:t>
            </a:r>
            <a:r>
              <a:rPr lang="en-US" dirty="0"/>
              <a:t> 8</a:t>
            </a:r>
          </a:p>
        </p:txBody>
      </p:sp>
      <p:sp>
        <p:nvSpPr>
          <p:cNvPr id="3" name="Title 2"/>
          <p:cNvSpPr>
            <a:spLocks noGrp="1"/>
          </p:cNvSpPr>
          <p:nvPr>
            <p:ph type="title"/>
          </p:nvPr>
        </p:nvSpPr>
        <p:spPr/>
        <p:txBody>
          <a:bodyPr/>
          <a:lstStyle/>
          <a:p>
            <a:r>
              <a:rPr lang="en-IN" dirty="0"/>
              <a:t>Container/Application Server for Runtime Components</a:t>
            </a:r>
          </a:p>
        </p:txBody>
      </p:sp>
    </p:spTree>
    <p:extLst>
      <p:ext uri="{BB962C8B-B14F-4D97-AF65-F5344CB8AC3E}">
        <p14:creationId xmlns:p14="http://schemas.microsoft.com/office/powerpoint/2010/main" val="2076746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List of Community Extensions</a:t>
            </a:r>
          </a:p>
          <a:p>
            <a:r>
              <a:rPr lang="en-US" dirty="0"/>
              <a:t>The following is a list of current (unsupported) community extensions:</a:t>
            </a:r>
          </a:p>
          <a:p>
            <a:pPr lvl="1"/>
            <a:r>
              <a:rPr lang="en-US" dirty="0"/>
              <a:t>Apache Camel Integration</a:t>
            </a:r>
          </a:p>
          <a:p>
            <a:pPr lvl="1"/>
            <a:r>
              <a:rPr lang="en-US" dirty="0"/>
              <a:t>Camunda Docker Images</a:t>
            </a:r>
          </a:p>
          <a:p>
            <a:pPr lvl="1"/>
            <a:r>
              <a:rPr lang="en-US" dirty="0"/>
              <a:t>Custom Batch</a:t>
            </a:r>
          </a:p>
          <a:p>
            <a:pPr lvl="1"/>
            <a:r>
              <a:rPr lang="en-US" dirty="0"/>
              <a:t>DMN Scala Extension</a:t>
            </a:r>
          </a:p>
          <a:p>
            <a:pPr lvl="1"/>
            <a:r>
              <a:rPr lang="en-US" dirty="0"/>
              <a:t>Elastic Search Extension</a:t>
            </a:r>
          </a:p>
          <a:p>
            <a:pPr lvl="1"/>
            <a:r>
              <a:rPr lang="en-US" dirty="0"/>
              <a:t>Email Connectors</a:t>
            </a:r>
          </a:p>
          <a:p>
            <a:pPr lvl="1"/>
            <a:r>
              <a:rPr lang="en-US" dirty="0"/>
              <a:t>FEEL Scala Extension</a:t>
            </a:r>
          </a:p>
          <a:p>
            <a:pPr lvl="1"/>
            <a:r>
              <a:rPr lang="en-US" dirty="0"/>
              <a:t>Grails Plugin</a:t>
            </a:r>
          </a:p>
        </p:txBody>
      </p:sp>
      <p:sp>
        <p:nvSpPr>
          <p:cNvPr id="3" name="Title 2"/>
          <p:cNvSpPr>
            <a:spLocks noGrp="1"/>
          </p:cNvSpPr>
          <p:nvPr>
            <p:ph type="title"/>
          </p:nvPr>
        </p:nvSpPr>
        <p:spPr/>
        <p:txBody>
          <a:bodyPr/>
          <a:lstStyle/>
          <a:p>
            <a:r>
              <a:rPr lang="en-IN" dirty="0"/>
              <a:t>Container/Application Server for Runtime Components</a:t>
            </a:r>
          </a:p>
        </p:txBody>
      </p:sp>
    </p:spTree>
    <p:extLst>
      <p:ext uri="{BB962C8B-B14F-4D97-AF65-F5344CB8AC3E}">
        <p14:creationId xmlns:p14="http://schemas.microsoft.com/office/powerpoint/2010/main" val="237144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EB98-2A7A-4205-90DC-A5265BFD37BA}"/>
              </a:ext>
            </a:extLst>
          </p:cNvPr>
          <p:cNvSpPr>
            <a:spLocks noGrp="1"/>
          </p:cNvSpPr>
          <p:nvPr>
            <p:ph type="title"/>
          </p:nvPr>
        </p:nvSpPr>
        <p:spPr/>
        <p:txBody>
          <a:bodyPr/>
          <a:lstStyle/>
          <a:p>
            <a:r>
              <a:rPr lang="en-IN" dirty="0"/>
              <a:t>Camunda</a:t>
            </a:r>
          </a:p>
        </p:txBody>
      </p:sp>
      <p:pic>
        <p:nvPicPr>
          <p:cNvPr id="5" name="Picture 4">
            <a:extLst>
              <a:ext uri="{FF2B5EF4-FFF2-40B4-BE49-F238E27FC236}">
                <a16:creationId xmlns:a16="http://schemas.microsoft.com/office/drawing/2014/main" id="{D2D9E4B8-6DF1-4D62-B9EF-C59E907D53CE}"/>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357028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numCol="2">
            <a:normAutofit/>
          </a:bodyPr>
          <a:lstStyle/>
          <a:p>
            <a:r>
              <a:rPr lang="en-US" dirty="0"/>
              <a:t>GraphQL API</a:t>
            </a:r>
          </a:p>
          <a:p>
            <a:r>
              <a:rPr lang="en-US" dirty="0" err="1"/>
              <a:t>Keycloak</a:t>
            </a:r>
            <a:r>
              <a:rPr lang="en-US" dirty="0"/>
              <a:t> Identity Provider Plugin</a:t>
            </a:r>
          </a:p>
          <a:p>
            <a:r>
              <a:rPr lang="en-US" dirty="0"/>
              <a:t>Migration API</a:t>
            </a:r>
          </a:p>
          <a:p>
            <a:r>
              <a:rPr lang="en-US" dirty="0" err="1"/>
              <a:t>Mockito</a:t>
            </a:r>
            <a:r>
              <a:rPr lang="en-US" dirty="0"/>
              <a:t> Testing Library</a:t>
            </a:r>
          </a:p>
          <a:p>
            <a:r>
              <a:rPr lang="en-US" dirty="0"/>
              <a:t>Needle Testing Library</a:t>
            </a:r>
          </a:p>
          <a:p>
            <a:r>
              <a:rPr lang="en-US" dirty="0" err="1"/>
              <a:t>OSGi</a:t>
            </a:r>
            <a:r>
              <a:rPr lang="en-US" dirty="0"/>
              <a:t> Integration</a:t>
            </a:r>
          </a:p>
          <a:p>
            <a:r>
              <a:rPr lang="en-US" dirty="0"/>
              <a:t>PHP SDK</a:t>
            </a:r>
          </a:p>
          <a:p>
            <a:r>
              <a:rPr lang="en-US" dirty="0"/>
              <a:t>Process Test Coverage</a:t>
            </a:r>
          </a:p>
          <a:p>
            <a:r>
              <a:rPr lang="en-US" dirty="0"/>
              <a:t>Reactor Event Bus</a:t>
            </a:r>
          </a:p>
          <a:p>
            <a:r>
              <a:rPr lang="en-US" dirty="0"/>
              <a:t>REST Client Spring Boot</a:t>
            </a:r>
          </a:p>
          <a:p>
            <a:r>
              <a:rPr lang="en-US" dirty="0"/>
              <a:t>Scenario Testing Library</a:t>
            </a:r>
          </a:p>
          <a:p>
            <a:r>
              <a:rPr lang="en-US" dirty="0"/>
              <a:t>Single Sign On for </a:t>
            </a:r>
            <a:r>
              <a:rPr lang="en-US" dirty="0" err="1"/>
              <a:t>JBoss</a:t>
            </a:r>
            <a:endParaRPr lang="en-US" dirty="0"/>
          </a:p>
          <a:p>
            <a:r>
              <a:rPr lang="en-US" dirty="0" err="1"/>
              <a:t>Tasklist</a:t>
            </a:r>
            <a:r>
              <a:rPr lang="en-US" dirty="0"/>
              <a:t> Translations</a:t>
            </a:r>
          </a:p>
          <a:p>
            <a:r>
              <a:rPr lang="en-US" dirty="0" err="1"/>
              <a:t>Wildfly</a:t>
            </a:r>
            <a:r>
              <a:rPr lang="en-US" dirty="0"/>
              <a:t> Swarm</a:t>
            </a:r>
          </a:p>
        </p:txBody>
      </p:sp>
      <p:sp>
        <p:nvSpPr>
          <p:cNvPr id="3" name="Title 2"/>
          <p:cNvSpPr>
            <a:spLocks noGrp="1"/>
          </p:cNvSpPr>
          <p:nvPr>
            <p:ph type="title"/>
          </p:nvPr>
        </p:nvSpPr>
        <p:spPr/>
        <p:txBody>
          <a:bodyPr/>
          <a:lstStyle/>
          <a:p>
            <a:r>
              <a:rPr lang="en-IN" dirty="0"/>
              <a:t>Container/Application Server for Runtime Components</a:t>
            </a:r>
          </a:p>
        </p:txBody>
      </p:sp>
    </p:spTree>
    <p:extLst>
      <p:ext uri="{BB962C8B-B14F-4D97-AF65-F5344CB8AC3E}">
        <p14:creationId xmlns:p14="http://schemas.microsoft.com/office/powerpoint/2010/main" val="393605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numCol="1">
            <a:normAutofit fontScale="92500" lnSpcReduction="20000"/>
          </a:bodyPr>
          <a:lstStyle/>
          <a:p>
            <a:r>
              <a:rPr lang="en-US" dirty="0"/>
              <a:t>Definition of Public API</a:t>
            </a:r>
          </a:p>
          <a:p>
            <a:r>
              <a:rPr lang="en-US" dirty="0"/>
              <a:t>The Camunda BPM public API is limited to the following items:</a:t>
            </a:r>
          </a:p>
          <a:p>
            <a:r>
              <a:rPr lang="en-US" dirty="0"/>
              <a:t>Java API:</a:t>
            </a:r>
          </a:p>
          <a:p>
            <a:r>
              <a:rPr lang="en-US" dirty="0"/>
              <a:t>All non-implementation Java packages (package name does not contain </a:t>
            </a:r>
            <a:r>
              <a:rPr lang="en-US" dirty="0" err="1"/>
              <a:t>impl</a:t>
            </a:r>
            <a:r>
              <a:rPr lang="en-US" dirty="0"/>
              <a:t>) of the following modules.</a:t>
            </a:r>
          </a:p>
          <a:p>
            <a:r>
              <a:rPr lang="en-US" dirty="0" err="1"/>
              <a:t>camunda</a:t>
            </a:r>
            <a:r>
              <a:rPr lang="en-US" dirty="0"/>
              <a:t>-engine</a:t>
            </a:r>
          </a:p>
          <a:p>
            <a:r>
              <a:rPr lang="en-US" dirty="0" err="1"/>
              <a:t>camunda</a:t>
            </a:r>
            <a:r>
              <a:rPr lang="en-US" dirty="0"/>
              <a:t>-engine-spring</a:t>
            </a:r>
          </a:p>
          <a:p>
            <a:r>
              <a:rPr lang="en-US" dirty="0" err="1"/>
              <a:t>camunda</a:t>
            </a:r>
            <a:r>
              <a:rPr lang="en-US" dirty="0"/>
              <a:t>-engine-cdi</a:t>
            </a:r>
          </a:p>
          <a:p>
            <a:r>
              <a:rPr lang="en-US" dirty="0" err="1"/>
              <a:t>camunda</a:t>
            </a:r>
            <a:r>
              <a:rPr lang="en-US" dirty="0"/>
              <a:t>-engine-</a:t>
            </a:r>
            <a:r>
              <a:rPr lang="en-US" dirty="0" err="1"/>
              <a:t>dmn</a:t>
            </a:r>
            <a:endParaRPr lang="en-US" dirty="0"/>
          </a:p>
          <a:p>
            <a:r>
              <a:rPr lang="en-US" dirty="0" err="1"/>
              <a:t>camunda</a:t>
            </a:r>
            <a:r>
              <a:rPr lang="en-US" dirty="0"/>
              <a:t>-</a:t>
            </a:r>
            <a:r>
              <a:rPr lang="en-US" dirty="0" err="1"/>
              <a:t>bpmn</a:t>
            </a:r>
            <a:r>
              <a:rPr lang="en-US" dirty="0"/>
              <a:t>-model</a:t>
            </a:r>
          </a:p>
        </p:txBody>
      </p:sp>
      <p:sp>
        <p:nvSpPr>
          <p:cNvPr id="3" name="Title 2"/>
          <p:cNvSpPr>
            <a:spLocks noGrp="1"/>
          </p:cNvSpPr>
          <p:nvPr>
            <p:ph type="title"/>
          </p:nvPr>
        </p:nvSpPr>
        <p:spPr/>
        <p:txBody>
          <a:bodyPr/>
          <a:lstStyle/>
          <a:p>
            <a:r>
              <a:rPr lang="en-IN" dirty="0"/>
              <a:t>Container/Application Server for Runtime Components</a:t>
            </a:r>
          </a:p>
        </p:txBody>
      </p:sp>
    </p:spTree>
    <p:extLst>
      <p:ext uri="{BB962C8B-B14F-4D97-AF65-F5344CB8AC3E}">
        <p14:creationId xmlns:p14="http://schemas.microsoft.com/office/powerpoint/2010/main" val="1604802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numCol="1">
            <a:normAutofit/>
          </a:bodyPr>
          <a:lstStyle/>
          <a:p>
            <a:r>
              <a:rPr lang="en-US" dirty="0" err="1"/>
              <a:t>camunda</a:t>
            </a:r>
            <a:r>
              <a:rPr lang="en-US" dirty="0"/>
              <a:t>-</a:t>
            </a:r>
            <a:r>
              <a:rPr lang="en-US" dirty="0" err="1"/>
              <a:t>cmmn</a:t>
            </a:r>
            <a:r>
              <a:rPr lang="en-US" dirty="0"/>
              <a:t>-model</a:t>
            </a:r>
          </a:p>
          <a:p>
            <a:r>
              <a:rPr lang="en-US" dirty="0" err="1"/>
              <a:t>camunda</a:t>
            </a:r>
            <a:r>
              <a:rPr lang="en-US" dirty="0"/>
              <a:t>-</a:t>
            </a:r>
            <a:r>
              <a:rPr lang="en-US" dirty="0" err="1"/>
              <a:t>dmn</a:t>
            </a:r>
            <a:r>
              <a:rPr lang="en-US" dirty="0"/>
              <a:t>-model</a:t>
            </a:r>
          </a:p>
          <a:p>
            <a:r>
              <a:rPr lang="en-US" dirty="0" err="1"/>
              <a:t>camunda</a:t>
            </a:r>
            <a:r>
              <a:rPr lang="en-US" dirty="0"/>
              <a:t>-spin-core</a:t>
            </a:r>
          </a:p>
          <a:p>
            <a:r>
              <a:rPr lang="en-US" dirty="0" err="1"/>
              <a:t>camunda</a:t>
            </a:r>
            <a:r>
              <a:rPr lang="en-US" dirty="0"/>
              <a:t>-connect-core</a:t>
            </a:r>
          </a:p>
          <a:p>
            <a:r>
              <a:rPr lang="en-US" dirty="0" err="1"/>
              <a:t>camunda</a:t>
            </a:r>
            <a:r>
              <a:rPr lang="en-US" dirty="0"/>
              <a:t>-commons-typed-</a:t>
            </a:r>
            <a:r>
              <a:rPr lang="en-US" dirty="0" err="1"/>
              <a:t>valuesSwarm</a:t>
            </a:r>
            <a:endParaRPr lang="en-US" dirty="0"/>
          </a:p>
        </p:txBody>
      </p:sp>
      <p:sp>
        <p:nvSpPr>
          <p:cNvPr id="3" name="Title 2"/>
          <p:cNvSpPr>
            <a:spLocks noGrp="1"/>
          </p:cNvSpPr>
          <p:nvPr>
            <p:ph type="title"/>
          </p:nvPr>
        </p:nvSpPr>
        <p:spPr/>
        <p:txBody>
          <a:bodyPr/>
          <a:lstStyle/>
          <a:p>
            <a:r>
              <a:rPr lang="en-IN" dirty="0"/>
              <a:t>Container/Application Server for Runtime Components</a:t>
            </a:r>
          </a:p>
        </p:txBody>
      </p:sp>
    </p:spTree>
    <p:extLst>
      <p:ext uri="{BB962C8B-B14F-4D97-AF65-F5344CB8AC3E}">
        <p14:creationId xmlns:p14="http://schemas.microsoft.com/office/powerpoint/2010/main" val="599597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ProcessEngineConfiguration.createStandaloneProcessEngineConfiguration();</a:t>
            </a:r>
          </a:p>
          <a:p>
            <a:r>
              <a:rPr lang="en-IN" dirty="0"/>
              <a:t>ProcessEngineConfiguration.createStandaloneInMemProcessEngineConfiguration();</a:t>
            </a:r>
          </a:p>
          <a:p>
            <a:pPr marL="0" indent="0">
              <a:buNone/>
            </a:pPr>
            <a:r>
              <a:rPr lang="en-IN" dirty="0"/>
              <a:t>ProcessEngine </a:t>
            </a:r>
            <a:r>
              <a:rPr lang="en-IN" dirty="0" err="1"/>
              <a:t>processEngine</a:t>
            </a:r>
            <a:r>
              <a:rPr lang="en-IN" dirty="0"/>
              <a:t> = ProcessEngineConfiguration.createStandaloneInMemProcessEngineConfiguration()  .</a:t>
            </a:r>
            <a:r>
              <a:rPr lang="en-IN" dirty="0" err="1"/>
              <a:t>setDatabaseSchemaUpdate</a:t>
            </a:r>
            <a:r>
              <a:rPr lang="en-IN" dirty="0"/>
              <a:t>(</a:t>
            </a:r>
            <a:r>
              <a:rPr lang="en-IN" dirty="0" err="1"/>
              <a:t>ProcessEngineConfiguration.DB_SCHEMA_UPDATE_FALSE</a:t>
            </a:r>
            <a:r>
              <a:rPr lang="en-IN" dirty="0"/>
              <a:t>)</a:t>
            </a:r>
          </a:p>
          <a:p>
            <a:pPr marL="0" indent="0">
              <a:buNone/>
            </a:pPr>
            <a:r>
              <a:rPr lang="en-IN" dirty="0"/>
              <a:t>  .</a:t>
            </a:r>
            <a:r>
              <a:rPr lang="en-IN" dirty="0" err="1"/>
              <a:t>setJdbcUrl</a:t>
            </a:r>
            <a:r>
              <a:rPr lang="en-IN" dirty="0"/>
              <a:t>("jdbc:h2:mem:my-own-db;DB_CLOSE_DELAY=1000")</a:t>
            </a:r>
          </a:p>
          <a:p>
            <a:pPr marL="0" indent="0">
              <a:buNone/>
            </a:pPr>
            <a:r>
              <a:rPr lang="en-IN" dirty="0"/>
              <a:t>  .</a:t>
            </a:r>
            <a:r>
              <a:rPr lang="en-IN" dirty="0" err="1"/>
              <a:t>setJobExecutorActivate</a:t>
            </a:r>
            <a:r>
              <a:rPr lang="en-IN" dirty="0"/>
              <a:t>("true")</a:t>
            </a:r>
          </a:p>
          <a:p>
            <a:pPr marL="0" indent="0">
              <a:buNone/>
            </a:pPr>
            <a:r>
              <a:rPr lang="en-IN" dirty="0"/>
              <a:t>  .</a:t>
            </a:r>
            <a:r>
              <a:rPr lang="en-IN" dirty="0" err="1"/>
              <a:t>buildProcessEngine</a:t>
            </a:r>
            <a:r>
              <a:rPr lang="en-IN" dirty="0"/>
              <a:t>();</a:t>
            </a:r>
          </a:p>
        </p:txBody>
      </p:sp>
      <p:sp>
        <p:nvSpPr>
          <p:cNvPr id="3" name="Title 2"/>
          <p:cNvSpPr>
            <a:spLocks noGrp="1"/>
          </p:cNvSpPr>
          <p:nvPr>
            <p:ph type="title"/>
          </p:nvPr>
        </p:nvSpPr>
        <p:spPr/>
        <p:txBody>
          <a:bodyPr/>
          <a:lstStyle/>
          <a:p>
            <a:r>
              <a:rPr lang="en-US" dirty="0"/>
              <a:t>Bootstrap a Process Engine Using the Java API</a:t>
            </a:r>
            <a:endParaRPr lang="en-IN" dirty="0"/>
          </a:p>
        </p:txBody>
      </p:sp>
    </p:spTree>
    <p:extLst>
      <p:ext uri="{BB962C8B-B14F-4D97-AF65-F5344CB8AC3E}">
        <p14:creationId xmlns:p14="http://schemas.microsoft.com/office/powerpoint/2010/main" val="461710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Autofit/>
          </a:bodyPr>
          <a:lstStyle/>
          <a:p>
            <a:pPr marL="0" indent="0">
              <a:buNone/>
            </a:pPr>
            <a:r>
              <a:rPr lang="en-IN" sz="1400" dirty="0"/>
              <a:t>&lt;beans </a:t>
            </a:r>
            <a:r>
              <a:rPr lang="en-IN" sz="1400" dirty="0" err="1"/>
              <a:t>xmlns</a:t>
            </a:r>
            <a:r>
              <a:rPr lang="en-IN" sz="1400" dirty="0"/>
              <a:t>="http://www.springframework.org/schema/beans"       </a:t>
            </a:r>
            <a:r>
              <a:rPr lang="en-IN" sz="1400" dirty="0" err="1"/>
              <a:t>xmlns:xsi</a:t>
            </a:r>
            <a:r>
              <a:rPr lang="en-IN" sz="1400" dirty="0"/>
              <a:t>="http://www.w3.org/2001/XMLSchema-instance"       </a:t>
            </a:r>
            <a:r>
              <a:rPr lang="en-IN" sz="1400" dirty="0" err="1"/>
              <a:t>xsi:schemaLocation</a:t>
            </a:r>
            <a:r>
              <a:rPr lang="en-IN" sz="1400" dirty="0"/>
              <a:t>="http://www.springframework.org/schema/beans http://www.springframework.org/schema/beans/spring-beans.xsd"&gt;</a:t>
            </a:r>
          </a:p>
          <a:p>
            <a:pPr marL="0" indent="0">
              <a:buNone/>
            </a:pPr>
            <a:r>
              <a:rPr lang="en-IN" sz="1400" dirty="0"/>
              <a:t>  &lt;bean id="</a:t>
            </a:r>
            <a:r>
              <a:rPr lang="en-IN" sz="1400" dirty="0" err="1"/>
              <a:t>processEngineConfiguration</a:t>
            </a:r>
            <a:r>
              <a:rPr lang="en-IN" sz="1400" dirty="0"/>
              <a:t>" class="org.camunda.bpm.engine.impl.cfg.StandaloneProcessEngineConfiguration"&gt;</a:t>
            </a:r>
          </a:p>
          <a:p>
            <a:pPr marL="0" indent="0">
              <a:buNone/>
            </a:pPr>
            <a:r>
              <a:rPr lang="en-IN" sz="1400" dirty="0"/>
              <a:t>    &lt;property name="</a:t>
            </a:r>
            <a:r>
              <a:rPr lang="en-IN" sz="1400" dirty="0" err="1"/>
              <a:t>jdbcUrl</a:t>
            </a:r>
            <a:r>
              <a:rPr lang="en-IN" sz="1400" dirty="0"/>
              <a:t>" value="jdbc:h2:mem:camunda;DB_CLOSE_DELAY=1000" /&gt;</a:t>
            </a:r>
          </a:p>
          <a:p>
            <a:pPr marL="0" indent="0">
              <a:buNone/>
            </a:pPr>
            <a:r>
              <a:rPr lang="en-IN" sz="1400" dirty="0"/>
              <a:t>    &lt;property name="</a:t>
            </a:r>
            <a:r>
              <a:rPr lang="en-IN" sz="1400" dirty="0" err="1"/>
              <a:t>jdbcDriver</a:t>
            </a:r>
            <a:r>
              <a:rPr lang="en-IN" sz="1400" dirty="0"/>
              <a:t>" value="org.h2.Driver" /&gt;</a:t>
            </a:r>
          </a:p>
          <a:p>
            <a:pPr marL="0" indent="0">
              <a:buNone/>
            </a:pPr>
            <a:r>
              <a:rPr lang="en-IN" sz="1400" dirty="0"/>
              <a:t>    &lt;property name="</a:t>
            </a:r>
            <a:r>
              <a:rPr lang="en-IN" sz="1400" dirty="0" err="1"/>
              <a:t>jdbcUsername</a:t>
            </a:r>
            <a:r>
              <a:rPr lang="en-IN" sz="1400" dirty="0"/>
              <a:t>" value="</a:t>
            </a:r>
            <a:r>
              <a:rPr lang="en-IN" sz="1400" dirty="0" err="1"/>
              <a:t>sa</a:t>
            </a:r>
            <a:r>
              <a:rPr lang="en-IN" sz="1400" dirty="0"/>
              <a:t>" /&gt;</a:t>
            </a:r>
          </a:p>
          <a:p>
            <a:pPr marL="0" indent="0">
              <a:buNone/>
            </a:pPr>
            <a:r>
              <a:rPr lang="en-IN" sz="1400" dirty="0"/>
              <a:t>    &lt;property name="</a:t>
            </a:r>
            <a:r>
              <a:rPr lang="en-IN" sz="1400" dirty="0" err="1"/>
              <a:t>jdbcPassword</a:t>
            </a:r>
            <a:r>
              <a:rPr lang="en-IN" sz="1400" dirty="0"/>
              <a:t>" value="" /&gt;</a:t>
            </a:r>
          </a:p>
          <a:p>
            <a:pPr marL="0" indent="0">
              <a:buNone/>
            </a:pPr>
            <a:r>
              <a:rPr lang="en-IN" sz="1400" dirty="0"/>
              <a:t>    &lt;property name="</a:t>
            </a:r>
            <a:r>
              <a:rPr lang="en-IN" sz="1400" dirty="0" err="1"/>
              <a:t>databaseSchemaUpdate</a:t>
            </a:r>
            <a:r>
              <a:rPr lang="en-IN" sz="1400" dirty="0"/>
              <a:t>" value="true" /&gt;</a:t>
            </a:r>
          </a:p>
          <a:p>
            <a:pPr marL="0" indent="0">
              <a:buNone/>
            </a:pPr>
            <a:r>
              <a:rPr lang="en-IN" sz="1400" dirty="0"/>
              <a:t>    &lt;property name="</a:t>
            </a:r>
            <a:r>
              <a:rPr lang="en-IN" sz="1400" dirty="0" err="1"/>
              <a:t>jobExecutorActivate</a:t>
            </a:r>
            <a:r>
              <a:rPr lang="en-IN" sz="1400" dirty="0"/>
              <a:t>" value="false" /&gt;</a:t>
            </a:r>
          </a:p>
          <a:p>
            <a:pPr marL="0" indent="0">
              <a:buNone/>
            </a:pPr>
            <a:r>
              <a:rPr lang="en-IN" sz="1400" dirty="0"/>
              <a:t>    &lt;property name="</a:t>
            </a:r>
            <a:r>
              <a:rPr lang="en-IN" sz="1400" dirty="0" err="1"/>
              <a:t>mailServerHost</a:t>
            </a:r>
            <a:r>
              <a:rPr lang="en-IN" sz="1400" dirty="0"/>
              <a:t>" value="mail.my-corp.com" /&gt;</a:t>
            </a:r>
          </a:p>
          <a:p>
            <a:pPr marL="0" indent="0">
              <a:buNone/>
            </a:pPr>
            <a:r>
              <a:rPr lang="en-IN" sz="1400" dirty="0"/>
              <a:t>    &lt;property name="</a:t>
            </a:r>
            <a:r>
              <a:rPr lang="en-IN" sz="1400" dirty="0" err="1"/>
              <a:t>mailServerPort</a:t>
            </a:r>
            <a:r>
              <a:rPr lang="en-IN" sz="1400" dirty="0"/>
              <a:t>" value="5025" /&gt;</a:t>
            </a:r>
          </a:p>
          <a:p>
            <a:pPr marL="0" indent="0">
              <a:buNone/>
            </a:pPr>
            <a:r>
              <a:rPr lang="en-IN" sz="1400" dirty="0"/>
              <a:t>  &lt;/bean&gt;&lt;/beans&gt;</a:t>
            </a:r>
          </a:p>
        </p:txBody>
      </p:sp>
      <p:sp>
        <p:nvSpPr>
          <p:cNvPr id="3" name="Title 2"/>
          <p:cNvSpPr>
            <a:spLocks noGrp="1"/>
          </p:cNvSpPr>
          <p:nvPr>
            <p:ph type="title"/>
          </p:nvPr>
        </p:nvSpPr>
        <p:spPr/>
        <p:txBody>
          <a:bodyPr/>
          <a:lstStyle/>
          <a:p>
            <a:r>
              <a:rPr lang="en-US" dirty="0"/>
              <a:t>Configure Process Engine Using </a:t>
            </a:r>
            <a:r>
              <a:rPr lang="en-US" dirty="0" err="1"/>
              <a:t>camunda</a:t>
            </a:r>
            <a:r>
              <a:rPr lang="en-US" dirty="0"/>
              <a:t> </a:t>
            </a:r>
            <a:r>
              <a:rPr lang="en-US" dirty="0" err="1"/>
              <a:t>cfg</a:t>
            </a:r>
            <a:r>
              <a:rPr lang="en-US" dirty="0"/>
              <a:t> XML</a:t>
            </a:r>
            <a:endParaRPr lang="en-IN" dirty="0"/>
          </a:p>
        </p:txBody>
      </p:sp>
    </p:spTree>
    <p:extLst>
      <p:ext uri="{BB962C8B-B14F-4D97-AF65-F5344CB8AC3E}">
        <p14:creationId xmlns:p14="http://schemas.microsoft.com/office/powerpoint/2010/main" val="1451845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476876"/>
          </a:xfrm>
        </p:spPr>
        <p:txBody>
          <a:bodyPr>
            <a:noAutofit/>
          </a:bodyPr>
          <a:lstStyle/>
          <a:p>
            <a:pPr marL="0" indent="0">
              <a:buNone/>
            </a:pPr>
            <a:r>
              <a:rPr lang="en-IN" sz="1200" dirty="0"/>
              <a:t>&lt;?xml version="1.0" encoding="UTF-8"?&gt;</a:t>
            </a:r>
          </a:p>
          <a:p>
            <a:pPr marL="0" indent="0">
              <a:buNone/>
            </a:pPr>
            <a:r>
              <a:rPr lang="en-IN" sz="1200" dirty="0"/>
              <a:t>&lt;bpm-platform </a:t>
            </a:r>
            <a:r>
              <a:rPr lang="en-IN" sz="1200" dirty="0" err="1"/>
              <a:t>xmlns</a:t>
            </a:r>
            <a:r>
              <a:rPr lang="en-IN" sz="1200" dirty="0"/>
              <a:t>="http://www.camunda.org/schema/1.0/BpmPlatform"</a:t>
            </a:r>
          </a:p>
          <a:p>
            <a:pPr marL="0" indent="0">
              <a:buNone/>
            </a:pPr>
            <a:r>
              <a:rPr lang="en-IN" sz="1200" dirty="0"/>
              <a:t>              </a:t>
            </a:r>
            <a:r>
              <a:rPr lang="en-IN" sz="1200" dirty="0" err="1"/>
              <a:t>xmlns:xsi</a:t>
            </a:r>
            <a:r>
              <a:rPr lang="en-IN" sz="1200" dirty="0"/>
              <a:t>="http://www.w3.org/2001/XMLSchema-instance"</a:t>
            </a:r>
          </a:p>
          <a:p>
            <a:pPr marL="0" indent="0">
              <a:buNone/>
            </a:pPr>
            <a:r>
              <a:rPr lang="en-IN" sz="1200" dirty="0"/>
              <a:t>              </a:t>
            </a:r>
            <a:r>
              <a:rPr lang="en-IN" sz="1200" dirty="0" err="1"/>
              <a:t>xsi:schemaLocation</a:t>
            </a:r>
            <a:r>
              <a:rPr lang="en-IN" sz="1200" dirty="0"/>
              <a:t>="http://www.camunda.org/schema/1.0/BpmPlatform http://www.camunda.org/schema/1.0/BpmPlatform"&gt;</a:t>
            </a:r>
          </a:p>
          <a:p>
            <a:pPr marL="0" indent="0">
              <a:buNone/>
            </a:pPr>
            <a:r>
              <a:rPr lang="en-IN" sz="1200" dirty="0"/>
              <a:t>  &lt;job-executor&gt;</a:t>
            </a:r>
          </a:p>
          <a:p>
            <a:pPr marL="0" indent="0">
              <a:buNone/>
            </a:pPr>
            <a:r>
              <a:rPr lang="en-IN" sz="1200" dirty="0"/>
              <a:t>    &lt;job-acquisition name="default" /&gt;</a:t>
            </a:r>
          </a:p>
          <a:p>
            <a:pPr marL="0" indent="0">
              <a:buNone/>
            </a:pPr>
            <a:r>
              <a:rPr lang="en-IN" sz="1200" dirty="0"/>
              <a:t>  &lt;/job-executor&gt;</a:t>
            </a:r>
          </a:p>
          <a:p>
            <a:pPr marL="0" indent="0">
              <a:buNone/>
            </a:pPr>
            <a:r>
              <a:rPr lang="en-IN" sz="1200" dirty="0"/>
              <a:t>  &lt;process-engine name="default"&gt;</a:t>
            </a:r>
          </a:p>
          <a:p>
            <a:pPr marL="0" indent="0">
              <a:buNone/>
            </a:pPr>
            <a:r>
              <a:rPr lang="en-IN" sz="1200" dirty="0"/>
              <a:t>    &lt;job-acquisition&gt;default&lt;/job-acquisition&gt;</a:t>
            </a:r>
          </a:p>
          <a:p>
            <a:pPr marL="0" indent="0">
              <a:buNone/>
            </a:pPr>
            <a:r>
              <a:rPr lang="en-IN" sz="1200" dirty="0"/>
              <a:t>    &lt;configuration&gt;org.camunda.bpm.engine.impl.cfg.StandaloneProcessEngineConfiguration&lt;/configuration&gt;</a:t>
            </a:r>
          </a:p>
          <a:p>
            <a:pPr marL="0" indent="0">
              <a:buNone/>
            </a:pPr>
            <a:r>
              <a:rPr lang="en-IN" sz="1200" dirty="0"/>
              <a:t>    &lt;</a:t>
            </a:r>
            <a:r>
              <a:rPr lang="en-IN" sz="1200" dirty="0" err="1"/>
              <a:t>datasource</a:t>
            </a:r>
            <a:r>
              <a:rPr lang="en-IN" sz="1200" dirty="0"/>
              <a:t>&gt;</a:t>
            </a:r>
            <a:r>
              <a:rPr lang="en-IN" sz="1200" dirty="0" err="1"/>
              <a:t>java:jdbc</a:t>
            </a:r>
            <a:r>
              <a:rPr lang="en-IN" sz="1200" dirty="0"/>
              <a:t>/</a:t>
            </a:r>
            <a:r>
              <a:rPr lang="en-IN" sz="1200" dirty="0" err="1"/>
              <a:t>ProcessEngine</a:t>
            </a:r>
            <a:r>
              <a:rPr lang="en-IN" sz="1200" dirty="0"/>
              <a:t>&lt;/</a:t>
            </a:r>
            <a:r>
              <a:rPr lang="en-IN" sz="1200" dirty="0" err="1"/>
              <a:t>datasource</a:t>
            </a:r>
            <a:r>
              <a:rPr lang="en-IN" sz="1200" dirty="0"/>
              <a:t>&gt;</a:t>
            </a:r>
          </a:p>
          <a:p>
            <a:pPr marL="0" indent="0">
              <a:buNone/>
            </a:pPr>
            <a:r>
              <a:rPr lang="en-IN" sz="1200" dirty="0"/>
              <a:t>    &lt;properties&gt;</a:t>
            </a:r>
          </a:p>
          <a:p>
            <a:pPr marL="0" indent="0">
              <a:buNone/>
            </a:pPr>
            <a:r>
              <a:rPr lang="en-IN" sz="1200" dirty="0"/>
              <a:t>      &lt;property name="history"&gt;full&lt;/property&gt;</a:t>
            </a:r>
          </a:p>
          <a:p>
            <a:pPr marL="0" indent="0">
              <a:buNone/>
            </a:pPr>
            <a:r>
              <a:rPr lang="en-IN" sz="1200" dirty="0"/>
              <a:t>      &lt;property name="</a:t>
            </a:r>
            <a:r>
              <a:rPr lang="en-IN" sz="1200" dirty="0" err="1"/>
              <a:t>databaseSchemaUpdate</a:t>
            </a:r>
            <a:r>
              <a:rPr lang="en-IN" sz="1200" dirty="0"/>
              <a:t>"&gt;true&lt;/property&gt;</a:t>
            </a:r>
          </a:p>
          <a:p>
            <a:pPr marL="0" indent="0">
              <a:buNone/>
            </a:pPr>
            <a:r>
              <a:rPr lang="en-IN" sz="1200" dirty="0"/>
              <a:t>      &lt;property name="</a:t>
            </a:r>
            <a:r>
              <a:rPr lang="en-IN" sz="1200" dirty="0" err="1"/>
              <a:t>authorizationEnabled</a:t>
            </a:r>
            <a:r>
              <a:rPr lang="en-IN" sz="1200" dirty="0"/>
              <a:t>"&gt;true&lt;/property&gt;</a:t>
            </a:r>
          </a:p>
          <a:p>
            <a:pPr marL="0" indent="0">
              <a:buNone/>
            </a:pPr>
            <a:r>
              <a:rPr lang="en-IN" sz="1200" dirty="0"/>
              <a:t>    &lt;/properties&gt;</a:t>
            </a:r>
          </a:p>
          <a:p>
            <a:pPr marL="0" indent="0">
              <a:buNone/>
            </a:pPr>
            <a:r>
              <a:rPr lang="en-IN" sz="1200" dirty="0"/>
              <a:t>  &lt;/process-engine&gt;</a:t>
            </a:r>
          </a:p>
          <a:p>
            <a:pPr marL="0" indent="0">
              <a:buNone/>
            </a:pPr>
            <a:r>
              <a:rPr lang="en-IN" sz="1200" dirty="0"/>
              <a:t>&lt;/bpm-platform&gt;</a:t>
            </a:r>
          </a:p>
        </p:txBody>
      </p:sp>
      <p:sp>
        <p:nvSpPr>
          <p:cNvPr id="3" name="Title 2"/>
          <p:cNvSpPr>
            <a:spLocks noGrp="1"/>
          </p:cNvSpPr>
          <p:nvPr>
            <p:ph type="title"/>
          </p:nvPr>
        </p:nvSpPr>
        <p:spPr/>
        <p:txBody>
          <a:bodyPr/>
          <a:lstStyle/>
          <a:p>
            <a:r>
              <a:rPr lang="en-US" dirty="0"/>
              <a:t>Configure Process Engine in the bpm-platform.xml</a:t>
            </a:r>
            <a:endParaRPr lang="en-IN" dirty="0"/>
          </a:p>
        </p:txBody>
      </p:sp>
    </p:spTree>
    <p:extLst>
      <p:ext uri="{BB962C8B-B14F-4D97-AF65-F5344CB8AC3E}">
        <p14:creationId xmlns:p14="http://schemas.microsoft.com/office/powerpoint/2010/main" val="146558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Process Engine API</a:t>
            </a:r>
            <a:br>
              <a:rPr lang="en-IN" b="0" dirty="0"/>
            </a:br>
            <a:endParaRPr lang="en-IN" dirty="0"/>
          </a:p>
        </p:txBody>
      </p:sp>
      <p:pic>
        <p:nvPicPr>
          <p:cNvPr id="14338" name="Picture 2" descr="https://docs.camunda.org/manual/7.12/user-guide/process-engine/img/api.servi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103" y="1905000"/>
            <a:ext cx="791868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51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The RepositoryService is probably the first service needed when working with the Camunda engine. </a:t>
            </a:r>
          </a:p>
          <a:p>
            <a:r>
              <a:rPr lang="en-US" dirty="0"/>
              <a:t>This service offers operations for managing and manipulating deployments and process definitions. </a:t>
            </a:r>
          </a:p>
          <a:p>
            <a:r>
              <a:rPr lang="en-US" dirty="0"/>
              <a:t>RuntimeService is dynamic. It deals with starting new process instances of process definitions.</a:t>
            </a:r>
          </a:p>
          <a:p>
            <a:r>
              <a:rPr lang="en-US" dirty="0"/>
              <a:t>A process instance is one execution of such a process definition. </a:t>
            </a:r>
          </a:p>
          <a:p>
            <a:r>
              <a:rPr lang="en-US" dirty="0"/>
              <a:t>For each process definition there are typically many instances running at the same time. </a:t>
            </a:r>
          </a:p>
          <a:p>
            <a:r>
              <a:rPr lang="en-US" dirty="0"/>
              <a:t>The RuntimeService is also the service which is used to retrieve and store process variables. </a:t>
            </a:r>
          </a:p>
          <a:p>
            <a:r>
              <a:rPr lang="en-US" dirty="0"/>
              <a:t>This is data specific to the given process instance and can be used by various constructs in the process (e.g., an exclusive gateway often uses process variables to determine which path is chosen to continue the process). </a:t>
            </a:r>
          </a:p>
          <a:p>
            <a:r>
              <a:rPr lang="en-US" dirty="0"/>
              <a:t>The RuntimeService also allows to query on process instances and executions. Executions are a representation of the ‘token’ concept of BPMN 2.0. </a:t>
            </a:r>
            <a:endParaRPr lang="en-IN" dirty="0"/>
          </a:p>
        </p:txBody>
      </p:sp>
      <p:sp>
        <p:nvSpPr>
          <p:cNvPr id="3" name="Title 2"/>
          <p:cNvSpPr>
            <a:spLocks noGrp="1"/>
          </p:cNvSpPr>
          <p:nvPr>
            <p:ph type="title"/>
          </p:nvPr>
        </p:nvSpPr>
        <p:spPr/>
        <p:txBody>
          <a:bodyPr/>
          <a:lstStyle/>
          <a:p>
            <a:r>
              <a:rPr lang="en-IN" b="0" dirty="0"/>
              <a:t>Process Engine API</a:t>
            </a:r>
            <a:br>
              <a:rPr lang="en-IN" b="0" dirty="0"/>
            </a:br>
            <a:endParaRPr lang="en-IN" dirty="0"/>
          </a:p>
        </p:txBody>
      </p:sp>
    </p:spTree>
    <p:extLst>
      <p:ext uri="{BB962C8B-B14F-4D97-AF65-F5344CB8AC3E}">
        <p14:creationId xmlns:p14="http://schemas.microsoft.com/office/powerpoint/2010/main" val="452909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Tasks that need to be performed by actual human users of the system are core to the process engine.</a:t>
            </a:r>
          </a:p>
          <a:p>
            <a:r>
              <a:rPr lang="en-US" dirty="0"/>
              <a:t>Everything around tasks is grouped in the Task Service, such as</a:t>
            </a:r>
          </a:p>
          <a:p>
            <a:pPr lvl="1"/>
            <a:r>
              <a:rPr lang="en-US" dirty="0"/>
              <a:t>Querying tasks assigned to users or groups.</a:t>
            </a:r>
          </a:p>
          <a:p>
            <a:pPr lvl="1"/>
            <a:r>
              <a:rPr lang="en-US" dirty="0"/>
              <a:t>Creating new standalone tasks. These are tasks that are not related to a process instances.</a:t>
            </a:r>
          </a:p>
          <a:p>
            <a:pPr lvl="1"/>
            <a:r>
              <a:rPr lang="en-US" dirty="0"/>
              <a:t>Manipulating to which user a task is assigned or which users are in some way involved with the task.</a:t>
            </a:r>
          </a:p>
          <a:p>
            <a:pPr lvl="1"/>
            <a:r>
              <a:rPr lang="en-US" dirty="0"/>
              <a:t>Claiming and completing a task. Claiming means that someone decided to be the assignee for the task, meaning that this user will complete the task.</a:t>
            </a:r>
            <a:endParaRPr lang="en-IN" dirty="0"/>
          </a:p>
        </p:txBody>
      </p:sp>
      <p:sp>
        <p:nvSpPr>
          <p:cNvPr id="3" name="Title 2"/>
          <p:cNvSpPr>
            <a:spLocks noGrp="1"/>
          </p:cNvSpPr>
          <p:nvPr>
            <p:ph type="title"/>
          </p:nvPr>
        </p:nvSpPr>
        <p:spPr/>
        <p:txBody>
          <a:bodyPr/>
          <a:lstStyle/>
          <a:p>
            <a:r>
              <a:rPr lang="en-IN" b="0" dirty="0"/>
              <a:t>Process Engine API</a:t>
            </a:r>
            <a:br>
              <a:rPr lang="en-IN" b="0" dirty="0"/>
            </a:br>
            <a:endParaRPr lang="en-IN" dirty="0"/>
          </a:p>
        </p:txBody>
      </p:sp>
    </p:spTree>
    <p:extLst>
      <p:ext uri="{BB962C8B-B14F-4D97-AF65-F5344CB8AC3E}">
        <p14:creationId xmlns:p14="http://schemas.microsoft.com/office/powerpoint/2010/main" val="36894279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Identity Service is pretty simple. </a:t>
            </a:r>
          </a:p>
          <a:p>
            <a:r>
              <a:rPr lang="en-US" dirty="0"/>
              <a:t>It allows the management (creation, update, deletion, querying, …) of groups and users. </a:t>
            </a:r>
          </a:p>
          <a:p>
            <a:r>
              <a:rPr lang="en-US" dirty="0"/>
              <a:t>It is important to understand that the core engine actually doesn’t do any checking on users at runtime. </a:t>
            </a:r>
          </a:p>
          <a:p>
            <a:r>
              <a:rPr lang="en-US" dirty="0"/>
              <a:t>For example, a task could be assigned to any user, but the engine does not verify if that user is known to the system. </a:t>
            </a:r>
          </a:p>
          <a:p>
            <a:r>
              <a:rPr lang="en-US" dirty="0"/>
              <a:t>This is because the engine can also be used in conjunction with services such as LDAP, Active Directory, etc.</a:t>
            </a:r>
            <a:endParaRPr lang="en-IN" dirty="0"/>
          </a:p>
        </p:txBody>
      </p:sp>
      <p:sp>
        <p:nvSpPr>
          <p:cNvPr id="3" name="Title 2"/>
          <p:cNvSpPr>
            <a:spLocks noGrp="1"/>
          </p:cNvSpPr>
          <p:nvPr>
            <p:ph type="title"/>
          </p:nvPr>
        </p:nvSpPr>
        <p:spPr/>
        <p:txBody>
          <a:bodyPr/>
          <a:lstStyle/>
          <a:p>
            <a:r>
              <a:rPr lang="en-IN" b="0" dirty="0"/>
              <a:t>Process Engine API</a:t>
            </a:r>
            <a:br>
              <a:rPr lang="en-IN" b="0" dirty="0"/>
            </a:br>
            <a:endParaRPr lang="en-IN" dirty="0"/>
          </a:p>
        </p:txBody>
      </p:sp>
    </p:spTree>
    <p:extLst>
      <p:ext uri="{BB962C8B-B14F-4D97-AF65-F5344CB8AC3E}">
        <p14:creationId xmlns:p14="http://schemas.microsoft.com/office/powerpoint/2010/main" val="191428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4EB98-2A7A-4205-90DC-A5265BFD37BA}"/>
              </a:ext>
            </a:extLst>
          </p:cNvPr>
          <p:cNvSpPr>
            <a:spLocks noGrp="1"/>
          </p:cNvSpPr>
          <p:nvPr>
            <p:ph type="title"/>
          </p:nvPr>
        </p:nvSpPr>
        <p:spPr/>
        <p:txBody>
          <a:bodyPr/>
          <a:lstStyle/>
          <a:p>
            <a:r>
              <a:rPr lang="en-IN" dirty="0"/>
              <a:t>Camunda</a:t>
            </a:r>
          </a:p>
        </p:txBody>
      </p:sp>
      <p:pic>
        <p:nvPicPr>
          <p:cNvPr id="4" name="Picture 3">
            <a:extLst>
              <a:ext uri="{FF2B5EF4-FFF2-40B4-BE49-F238E27FC236}">
                <a16:creationId xmlns:a16="http://schemas.microsoft.com/office/drawing/2014/main" id="{284ACE81-6F1F-44CE-897B-2401C0B96AE1}"/>
              </a:ext>
            </a:extLst>
          </p:cNvPr>
          <p:cNvPicPr>
            <a:picLocks noChangeAspect="1"/>
          </p:cNvPicPr>
          <p:nvPr/>
        </p:nvPicPr>
        <p:blipFill>
          <a:blip r:embed="rId2"/>
          <a:stretch>
            <a:fillRect/>
          </a:stretch>
        </p:blipFill>
        <p:spPr>
          <a:xfrm>
            <a:off x="34565" y="1371600"/>
            <a:ext cx="9144000" cy="5143500"/>
          </a:xfrm>
          <a:prstGeom prst="rect">
            <a:avLst/>
          </a:prstGeom>
        </p:spPr>
      </p:pic>
    </p:spTree>
    <p:extLst>
      <p:ext uri="{BB962C8B-B14F-4D97-AF65-F5344CB8AC3E}">
        <p14:creationId xmlns:p14="http://schemas.microsoft.com/office/powerpoint/2010/main" val="1515696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Form Service is an optional service. </a:t>
            </a:r>
          </a:p>
          <a:p>
            <a:r>
              <a:rPr lang="en-US" dirty="0"/>
              <a:t>This means that the Camunda engine can be used perfectly without it, without sacrificing any functionality.</a:t>
            </a:r>
          </a:p>
          <a:p>
            <a:r>
              <a:rPr lang="en-US" dirty="0"/>
              <a:t>This service introduces the concept of a start form and a task form. </a:t>
            </a:r>
          </a:p>
          <a:p>
            <a:r>
              <a:rPr lang="en-US" dirty="0"/>
              <a:t>A start form is a form that is shown to the user before the process instance is started, while a task form is the form that is displayed when a user wants to complete a form.</a:t>
            </a:r>
            <a:endParaRPr lang="en-IN" dirty="0"/>
          </a:p>
        </p:txBody>
      </p:sp>
      <p:sp>
        <p:nvSpPr>
          <p:cNvPr id="3" name="Title 2"/>
          <p:cNvSpPr>
            <a:spLocks noGrp="1"/>
          </p:cNvSpPr>
          <p:nvPr>
            <p:ph type="title"/>
          </p:nvPr>
        </p:nvSpPr>
        <p:spPr/>
        <p:txBody>
          <a:bodyPr/>
          <a:lstStyle/>
          <a:p>
            <a:r>
              <a:rPr lang="en-IN" b="0" dirty="0"/>
              <a:t>Process Engine API</a:t>
            </a:r>
            <a:br>
              <a:rPr lang="en-IN" b="0" dirty="0"/>
            </a:br>
            <a:endParaRPr lang="en-IN" dirty="0"/>
          </a:p>
        </p:txBody>
      </p:sp>
    </p:spTree>
    <p:extLst>
      <p:ext uri="{BB962C8B-B14F-4D97-AF65-F5344CB8AC3E}">
        <p14:creationId xmlns:p14="http://schemas.microsoft.com/office/powerpoint/2010/main" val="3162515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a:t>
            </a:r>
            <a:r>
              <a:rPr lang="en-US" dirty="0" err="1"/>
              <a:t>HistoryService</a:t>
            </a:r>
            <a:r>
              <a:rPr lang="en-US" dirty="0"/>
              <a:t> exposes all historical data gathered by the engine. </a:t>
            </a:r>
          </a:p>
          <a:p>
            <a:r>
              <a:rPr lang="en-US" dirty="0"/>
              <a:t>When executing processes, a lot of data can be kept by the engine (this is configurable) such as process instance start times, who did which tasks, how long it took to complete the tasks, which path was followed in each process instance, etc. </a:t>
            </a:r>
          </a:p>
          <a:p>
            <a:r>
              <a:rPr lang="en-US" dirty="0"/>
              <a:t>This service exposes mainly query capabilities to access this data.</a:t>
            </a:r>
            <a:endParaRPr lang="en-IN" dirty="0"/>
          </a:p>
        </p:txBody>
      </p:sp>
      <p:sp>
        <p:nvSpPr>
          <p:cNvPr id="3" name="Title 2"/>
          <p:cNvSpPr>
            <a:spLocks noGrp="1"/>
          </p:cNvSpPr>
          <p:nvPr>
            <p:ph type="title"/>
          </p:nvPr>
        </p:nvSpPr>
        <p:spPr/>
        <p:txBody>
          <a:bodyPr/>
          <a:lstStyle/>
          <a:p>
            <a:r>
              <a:rPr lang="en-IN" b="0" dirty="0"/>
              <a:t>Process Engine API</a:t>
            </a:r>
            <a:br>
              <a:rPr lang="en-IN" b="0" dirty="0"/>
            </a:br>
            <a:endParaRPr lang="en-IN" dirty="0"/>
          </a:p>
        </p:txBody>
      </p:sp>
    </p:spTree>
    <p:extLst>
      <p:ext uri="{BB962C8B-B14F-4D97-AF65-F5344CB8AC3E}">
        <p14:creationId xmlns:p14="http://schemas.microsoft.com/office/powerpoint/2010/main" val="2659204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Management Service is typically not needed when coding custom applications. </a:t>
            </a:r>
          </a:p>
          <a:p>
            <a:r>
              <a:rPr lang="en-US" dirty="0"/>
              <a:t>It allows to retrieve information about the database tables and table metadata. </a:t>
            </a:r>
          </a:p>
          <a:p>
            <a:r>
              <a:rPr lang="en-US" dirty="0"/>
              <a:t>Furthermore, it exposes query capabilities and management operations for jobs. </a:t>
            </a:r>
          </a:p>
          <a:p>
            <a:r>
              <a:rPr lang="en-US" dirty="0"/>
              <a:t>Jobs are used in the engine for various things such as timers, asynchronous continuations, delayed suspension/activation, etc. </a:t>
            </a:r>
            <a:endParaRPr lang="en-IN" dirty="0"/>
          </a:p>
        </p:txBody>
      </p:sp>
      <p:sp>
        <p:nvSpPr>
          <p:cNvPr id="3" name="Title 2"/>
          <p:cNvSpPr>
            <a:spLocks noGrp="1"/>
          </p:cNvSpPr>
          <p:nvPr>
            <p:ph type="title"/>
          </p:nvPr>
        </p:nvSpPr>
        <p:spPr/>
        <p:txBody>
          <a:bodyPr/>
          <a:lstStyle/>
          <a:p>
            <a:r>
              <a:rPr lang="en-IN" b="0" dirty="0"/>
              <a:t>Process Engine API</a:t>
            </a:r>
            <a:br>
              <a:rPr lang="en-IN" b="0" dirty="0"/>
            </a:br>
            <a:endParaRPr lang="en-IN" dirty="0"/>
          </a:p>
        </p:txBody>
      </p:sp>
    </p:spTree>
    <p:extLst>
      <p:ext uri="{BB962C8B-B14F-4D97-AF65-F5344CB8AC3E}">
        <p14:creationId xmlns:p14="http://schemas.microsoft.com/office/powerpoint/2010/main" val="4178151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Filter Service allows to create and manage filters.</a:t>
            </a:r>
          </a:p>
          <a:p>
            <a:r>
              <a:rPr lang="en-US" dirty="0"/>
              <a:t> Filters are stored queries like task queries. </a:t>
            </a:r>
          </a:p>
          <a:p>
            <a:r>
              <a:rPr lang="en-US" dirty="0"/>
              <a:t> For example filters are used by </a:t>
            </a:r>
            <a:r>
              <a:rPr lang="en-US" dirty="0" err="1"/>
              <a:t>Tasklist</a:t>
            </a:r>
            <a:r>
              <a:rPr lang="en-US" dirty="0"/>
              <a:t> to filter user tasks.</a:t>
            </a:r>
          </a:p>
          <a:p>
            <a:endParaRPr lang="en-US" dirty="0"/>
          </a:p>
          <a:p>
            <a:r>
              <a:rPr lang="en-US" dirty="0"/>
              <a:t>The External </a:t>
            </a:r>
            <a:r>
              <a:rPr lang="en-US" dirty="0" err="1"/>
              <a:t>TaskService</a:t>
            </a:r>
            <a:r>
              <a:rPr lang="en-US" dirty="0"/>
              <a:t> provides access to external task instances. </a:t>
            </a:r>
          </a:p>
          <a:p>
            <a:r>
              <a:rPr lang="en-US" dirty="0"/>
              <a:t>External tasks represent work items that are processed externally and independently of the process engine.</a:t>
            </a:r>
          </a:p>
          <a:p>
            <a:endParaRPr lang="en-US" dirty="0"/>
          </a:p>
          <a:p>
            <a:endParaRPr lang="en-IN" dirty="0"/>
          </a:p>
        </p:txBody>
      </p:sp>
      <p:sp>
        <p:nvSpPr>
          <p:cNvPr id="3" name="Title 2"/>
          <p:cNvSpPr>
            <a:spLocks noGrp="1"/>
          </p:cNvSpPr>
          <p:nvPr>
            <p:ph type="title"/>
          </p:nvPr>
        </p:nvSpPr>
        <p:spPr/>
        <p:txBody>
          <a:bodyPr/>
          <a:lstStyle/>
          <a:p>
            <a:r>
              <a:rPr lang="en-IN" b="0" dirty="0"/>
              <a:t>Process Engine API</a:t>
            </a:r>
            <a:br>
              <a:rPr lang="en-IN" b="0" dirty="0"/>
            </a:br>
            <a:endParaRPr lang="en-IN" dirty="0"/>
          </a:p>
        </p:txBody>
      </p:sp>
    </p:spTree>
    <p:extLst>
      <p:ext uri="{BB962C8B-B14F-4D97-AF65-F5344CB8AC3E}">
        <p14:creationId xmlns:p14="http://schemas.microsoft.com/office/powerpoint/2010/main" val="2263178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Case Service is like the RuntimeService but for case instances. </a:t>
            </a:r>
          </a:p>
          <a:p>
            <a:r>
              <a:rPr lang="en-US" dirty="0"/>
              <a:t>It deals with starting new case instances of case definitions and managing the lifecycle of case executions. </a:t>
            </a:r>
          </a:p>
          <a:p>
            <a:r>
              <a:rPr lang="en-US" dirty="0"/>
              <a:t>The service is also used to retrieve and update process variables of case instances.</a:t>
            </a:r>
          </a:p>
          <a:p>
            <a:r>
              <a:rPr lang="en-US" dirty="0"/>
              <a:t>The Decision Service allows to evaluate decisions that are deployed to the engine.</a:t>
            </a:r>
          </a:p>
          <a:p>
            <a:r>
              <a:rPr lang="en-US" dirty="0"/>
              <a:t>It is an alternative to evaluate a decision within a business rule task that is independent from a process definition.</a:t>
            </a:r>
          </a:p>
          <a:p>
            <a:endParaRPr lang="en-IN" dirty="0"/>
          </a:p>
        </p:txBody>
      </p:sp>
      <p:sp>
        <p:nvSpPr>
          <p:cNvPr id="3" name="Title 2"/>
          <p:cNvSpPr>
            <a:spLocks noGrp="1"/>
          </p:cNvSpPr>
          <p:nvPr>
            <p:ph type="title"/>
          </p:nvPr>
        </p:nvSpPr>
        <p:spPr/>
        <p:txBody>
          <a:bodyPr/>
          <a:lstStyle/>
          <a:p>
            <a:r>
              <a:rPr lang="en-IN" b="0" dirty="0"/>
              <a:t>Process Engine API</a:t>
            </a:r>
            <a:br>
              <a:rPr lang="en-IN" b="0" dirty="0"/>
            </a:br>
            <a:endParaRPr lang="en-IN" dirty="0"/>
          </a:p>
        </p:txBody>
      </p:sp>
    </p:spTree>
    <p:extLst>
      <p:ext uri="{BB962C8B-B14F-4D97-AF65-F5344CB8AC3E}">
        <p14:creationId xmlns:p14="http://schemas.microsoft.com/office/powerpoint/2010/main" val="1719957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pPr marL="0" indent="0">
              <a:buNone/>
            </a:pPr>
            <a:r>
              <a:rPr lang="en-IN" dirty="0"/>
              <a:t>ProcessEngine </a:t>
            </a:r>
            <a:r>
              <a:rPr lang="en-IN" dirty="0" err="1"/>
              <a:t>processEngine</a:t>
            </a:r>
            <a:r>
              <a:rPr lang="en-IN" dirty="0"/>
              <a:t> = </a:t>
            </a:r>
            <a:r>
              <a:rPr lang="en-IN" dirty="0" err="1"/>
              <a:t>ProcessEngines.getDefaultProcessEngine</a:t>
            </a:r>
            <a:r>
              <a:rPr lang="en-IN" dirty="0"/>
              <a:t>();</a:t>
            </a:r>
          </a:p>
          <a:p>
            <a:pPr marL="0" indent="0">
              <a:buNone/>
            </a:pPr>
            <a:r>
              <a:rPr lang="en-IN" dirty="0" err="1"/>
              <a:t>RepositoryService</a:t>
            </a:r>
            <a:r>
              <a:rPr lang="en-IN" dirty="0"/>
              <a:t> </a:t>
            </a:r>
            <a:r>
              <a:rPr lang="en-IN" dirty="0" err="1"/>
              <a:t>repositoryService</a:t>
            </a:r>
            <a:r>
              <a:rPr lang="en-IN" dirty="0"/>
              <a:t> = </a:t>
            </a:r>
            <a:r>
              <a:rPr lang="en-IN" dirty="0" err="1"/>
              <a:t>processEngine.getRepositoryService</a:t>
            </a:r>
            <a:r>
              <a:rPr lang="en-IN" dirty="0"/>
              <a:t>();</a:t>
            </a:r>
          </a:p>
          <a:p>
            <a:pPr marL="0" indent="0">
              <a:buNone/>
            </a:pPr>
            <a:r>
              <a:rPr lang="en-IN" dirty="0" err="1"/>
              <a:t>RuntimeService</a:t>
            </a:r>
            <a:r>
              <a:rPr lang="en-IN" dirty="0"/>
              <a:t> </a:t>
            </a:r>
            <a:r>
              <a:rPr lang="en-IN" dirty="0" err="1"/>
              <a:t>runtimeService</a:t>
            </a:r>
            <a:r>
              <a:rPr lang="en-IN" dirty="0"/>
              <a:t> = </a:t>
            </a:r>
            <a:r>
              <a:rPr lang="en-IN" dirty="0" err="1"/>
              <a:t>processEngine.getRuntimeService</a:t>
            </a:r>
            <a:r>
              <a:rPr lang="en-IN" dirty="0"/>
              <a:t>();</a:t>
            </a:r>
          </a:p>
          <a:p>
            <a:pPr marL="0" indent="0">
              <a:buNone/>
            </a:pPr>
            <a:r>
              <a:rPr lang="en-IN" dirty="0" err="1"/>
              <a:t>TaskService</a:t>
            </a:r>
            <a:r>
              <a:rPr lang="en-IN" dirty="0"/>
              <a:t> </a:t>
            </a:r>
            <a:r>
              <a:rPr lang="en-IN" dirty="0" err="1"/>
              <a:t>taskService</a:t>
            </a:r>
            <a:r>
              <a:rPr lang="en-IN" dirty="0"/>
              <a:t> = </a:t>
            </a:r>
            <a:r>
              <a:rPr lang="en-IN" dirty="0" err="1"/>
              <a:t>processEngine.getTaskService</a:t>
            </a:r>
            <a:r>
              <a:rPr lang="en-IN" dirty="0"/>
              <a:t>();</a:t>
            </a:r>
          </a:p>
          <a:p>
            <a:pPr marL="0" indent="0">
              <a:buNone/>
            </a:pPr>
            <a:r>
              <a:rPr lang="en-IN" dirty="0" err="1"/>
              <a:t>IdentityService</a:t>
            </a:r>
            <a:r>
              <a:rPr lang="en-IN" dirty="0"/>
              <a:t> </a:t>
            </a:r>
            <a:r>
              <a:rPr lang="en-IN" dirty="0" err="1"/>
              <a:t>identityService</a:t>
            </a:r>
            <a:r>
              <a:rPr lang="en-IN" dirty="0"/>
              <a:t> = </a:t>
            </a:r>
            <a:r>
              <a:rPr lang="en-IN" dirty="0" err="1"/>
              <a:t>processEngine.getIdentityService</a:t>
            </a:r>
            <a:r>
              <a:rPr lang="en-IN" dirty="0"/>
              <a:t>();</a:t>
            </a:r>
          </a:p>
          <a:p>
            <a:pPr marL="0" indent="0">
              <a:buNone/>
            </a:pPr>
            <a:r>
              <a:rPr lang="en-IN" dirty="0" err="1"/>
              <a:t>FormService</a:t>
            </a:r>
            <a:r>
              <a:rPr lang="en-IN" dirty="0"/>
              <a:t> </a:t>
            </a:r>
            <a:r>
              <a:rPr lang="en-IN" dirty="0" err="1"/>
              <a:t>formService</a:t>
            </a:r>
            <a:r>
              <a:rPr lang="en-IN" dirty="0"/>
              <a:t> = </a:t>
            </a:r>
            <a:r>
              <a:rPr lang="en-IN" dirty="0" err="1"/>
              <a:t>processEngine.getFormService</a:t>
            </a:r>
            <a:r>
              <a:rPr lang="en-IN" dirty="0"/>
              <a:t>();</a:t>
            </a:r>
          </a:p>
          <a:p>
            <a:pPr marL="0" indent="0">
              <a:buNone/>
            </a:pPr>
            <a:r>
              <a:rPr lang="en-IN" dirty="0" err="1"/>
              <a:t>HistoryService</a:t>
            </a:r>
            <a:r>
              <a:rPr lang="en-IN" dirty="0"/>
              <a:t> </a:t>
            </a:r>
            <a:r>
              <a:rPr lang="en-IN" dirty="0" err="1"/>
              <a:t>historyService</a:t>
            </a:r>
            <a:r>
              <a:rPr lang="en-IN" dirty="0"/>
              <a:t> = </a:t>
            </a:r>
            <a:r>
              <a:rPr lang="en-IN" dirty="0" err="1"/>
              <a:t>processEngine.getHistoryService</a:t>
            </a:r>
            <a:r>
              <a:rPr lang="en-IN" dirty="0"/>
              <a:t>();</a:t>
            </a:r>
          </a:p>
          <a:p>
            <a:pPr marL="0" indent="0">
              <a:buNone/>
            </a:pPr>
            <a:r>
              <a:rPr lang="en-IN" dirty="0" err="1"/>
              <a:t>ManagementService</a:t>
            </a:r>
            <a:r>
              <a:rPr lang="en-IN" dirty="0"/>
              <a:t> </a:t>
            </a:r>
            <a:r>
              <a:rPr lang="en-IN" dirty="0" err="1"/>
              <a:t>managementService</a:t>
            </a:r>
            <a:r>
              <a:rPr lang="en-IN" dirty="0"/>
              <a:t> = </a:t>
            </a:r>
            <a:r>
              <a:rPr lang="en-IN" dirty="0" err="1"/>
              <a:t>processEngine.getManagementService</a:t>
            </a:r>
            <a:r>
              <a:rPr lang="en-IN" dirty="0"/>
              <a:t>();</a:t>
            </a:r>
          </a:p>
          <a:p>
            <a:pPr marL="0" indent="0">
              <a:buNone/>
            </a:pPr>
            <a:r>
              <a:rPr lang="en-IN" dirty="0" err="1"/>
              <a:t>FilterService</a:t>
            </a:r>
            <a:r>
              <a:rPr lang="en-IN" dirty="0"/>
              <a:t> </a:t>
            </a:r>
            <a:r>
              <a:rPr lang="en-IN" dirty="0" err="1"/>
              <a:t>filterService</a:t>
            </a:r>
            <a:r>
              <a:rPr lang="en-IN" dirty="0"/>
              <a:t> = </a:t>
            </a:r>
            <a:r>
              <a:rPr lang="en-IN" dirty="0" err="1"/>
              <a:t>processEngine.getFilterService</a:t>
            </a:r>
            <a:r>
              <a:rPr lang="en-IN" dirty="0"/>
              <a:t>();</a:t>
            </a:r>
          </a:p>
          <a:p>
            <a:pPr marL="0" indent="0">
              <a:buNone/>
            </a:pPr>
            <a:r>
              <a:rPr lang="en-IN" dirty="0" err="1"/>
              <a:t>ExternalTaskService</a:t>
            </a:r>
            <a:r>
              <a:rPr lang="en-IN" dirty="0"/>
              <a:t> </a:t>
            </a:r>
            <a:r>
              <a:rPr lang="en-IN" dirty="0" err="1"/>
              <a:t>externalTaskService</a:t>
            </a:r>
            <a:r>
              <a:rPr lang="en-IN" dirty="0"/>
              <a:t> = </a:t>
            </a:r>
            <a:r>
              <a:rPr lang="en-IN" dirty="0" err="1"/>
              <a:t>processEngine.getExternalTaskService</a:t>
            </a:r>
            <a:r>
              <a:rPr lang="en-IN" dirty="0"/>
              <a:t>();</a:t>
            </a:r>
          </a:p>
          <a:p>
            <a:pPr marL="0" indent="0">
              <a:buNone/>
            </a:pPr>
            <a:r>
              <a:rPr lang="en-IN" dirty="0" err="1"/>
              <a:t>CaseService</a:t>
            </a:r>
            <a:r>
              <a:rPr lang="en-IN" dirty="0"/>
              <a:t> </a:t>
            </a:r>
            <a:r>
              <a:rPr lang="en-IN" dirty="0" err="1"/>
              <a:t>caseService</a:t>
            </a:r>
            <a:r>
              <a:rPr lang="en-IN" dirty="0"/>
              <a:t> = </a:t>
            </a:r>
            <a:r>
              <a:rPr lang="en-IN" dirty="0" err="1"/>
              <a:t>processEngine.getCaseService</a:t>
            </a:r>
            <a:r>
              <a:rPr lang="en-IN" dirty="0"/>
              <a:t>();</a:t>
            </a:r>
          </a:p>
          <a:p>
            <a:pPr marL="0" indent="0">
              <a:buNone/>
            </a:pPr>
            <a:r>
              <a:rPr lang="en-IN" dirty="0" err="1"/>
              <a:t>DecisionService</a:t>
            </a:r>
            <a:r>
              <a:rPr lang="en-IN" dirty="0"/>
              <a:t> </a:t>
            </a:r>
            <a:r>
              <a:rPr lang="en-IN" dirty="0" err="1"/>
              <a:t>decisionService</a:t>
            </a:r>
            <a:r>
              <a:rPr lang="en-IN" dirty="0"/>
              <a:t> = </a:t>
            </a:r>
            <a:r>
              <a:rPr lang="en-IN" dirty="0" err="1"/>
              <a:t>processEngine.getDecisionService</a:t>
            </a:r>
            <a:r>
              <a:rPr lang="en-IN" dirty="0"/>
              <a:t>();</a:t>
            </a:r>
          </a:p>
        </p:txBody>
      </p:sp>
      <p:sp>
        <p:nvSpPr>
          <p:cNvPr id="3" name="Title 2"/>
          <p:cNvSpPr>
            <a:spLocks noGrp="1"/>
          </p:cNvSpPr>
          <p:nvPr>
            <p:ph type="title"/>
          </p:nvPr>
        </p:nvSpPr>
        <p:spPr/>
        <p:txBody>
          <a:bodyPr/>
          <a:lstStyle/>
          <a:p>
            <a:r>
              <a:rPr lang="en-IN" b="0" dirty="0"/>
              <a:t>Process Engine API</a:t>
            </a:r>
            <a:br>
              <a:rPr lang="en-IN" b="0" dirty="0"/>
            </a:br>
            <a:endParaRPr lang="en-IN" dirty="0"/>
          </a:p>
        </p:txBody>
      </p:sp>
    </p:spTree>
    <p:extLst>
      <p:ext uri="{BB962C8B-B14F-4D97-AF65-F5344CB8AC3E}">
        <p14:creationId xmlns:p14="http://schemas.microsoft.com/office/powerpoint/2010/main" val="3007070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Variables can be used to add data to process runtime state or, more particular, variable scopes. </a:t>
            </a:r>
          </a:p>
          <a:p>
            <a:r>
              <a:rPr lang="en-US" dirty="0"/>
              <a:t>Various API methods that change the state of these entities allow updating of the attached variables. </a:t>
            </a:r>
          </a:p>
          <a:p>
            <a:r>
              <a:rPr lang="en-US" dirty="0"/>
              <a:t>In general, a variable consists of a name and a value.</a:t>
            </a:r>
          </a:p>
          <a:p>
            <a:r>
              <a:rPr lang="en-US" dirty="0"/>
              <a:t> The name is used for identification across process constructs. </a:t>
            </a:r>
          </a:p>
          <a:p>
            <a:r>
              <a:rPr lang="en-US" dirty="0"/>
              <a:t>For example, if one activity sets a variable named </a:t>
            </a:r>
            <a:r>
              <a:rPr lang="en-US" dirty="0" err="1"/>
              <a:t>var</a:t>
            </a:r>
            <a:r>
              <a:rPr lang="en-US" dirty="0"/>
              <a:t>, a follow-up activity can access it by using this name. </a:t>
            </a:r>
          </a:p>
          <a:p>
            <a:r>
              <a:rPr lang="en-US" dirty="0"/>
              <a:t>The value of a variable is a Java object.</a:t>
            </a:r>
            <a:endParaRPr lang="en-IN" dirty="0"/>
          </a:p>
        </p:txBody>
      </p:sp>
      <p:sp>
        <p:nvSpPr>
          <p:cNvPr id="3" name="Title 2"/>
          <p:cNvSpPr>
            <a:spLocks noGrp="1"/>
          </p:cNvSpPr>
          <p:nvPr>
            <p:ph type="title"/>
          </p:nvPr>
        </p:nvSpPr>
        <p:spPr/>
        <p:txBody>
          <a:bodyPr/>
          <a:lstStyle/>
          <a:p>
            <a:r>
              <a:rPr lang="en-IN" dirty="0"/>
              <a:t>Process Variables</a:t>
            </a:r>
          </a:p>
        </p:txBody>
      </p:sp>
    </p:spTree>
    <p:extLst>
      <p:ext uri="{BB962C8B-B14F-4D97-AF65-F5344CB8AC3E}">
        <p14:creationId xmlns:p14="http://schemas.microsoft.com/office/powerpoint/2010/main" val="27306841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In general, variables are accessible in the following cases:</a:t>
            </a:r>
          </a:p>
          <a:p>
            <a:r>
              <a:rPr lang="en-US" dirty="0"/>
              <a:t>Instantiating processes</a:t>
            </a:r>
          </a:p>
          <a:p>
            <a:r>
              <a:rPr lang="en-US" dirty="0"/>
              <a:t>Delivering messages</a:t>
            </a:r>
          </a:p>
          <a:p>
            <a:r>
              <a:rPr lang="en-US" dirty="0"/>
              <a:t>Task lifecycle transitions, such as completion or resolution</a:t>
            </a:r>
          </a:p>
          <a:p>
            <a:r>
              <a:rPr lang="en-US" dirty="0"/>
              <a:t>Setting/getting variables from outside</a:t>
            </a:r>
          </a:p>
          <a:p>
            <a:r>
              <a:rPr lang="en-US" dirty="0"/>
              <a:t>Setting/getting variables in a Delegate</a:t>
            </a:r>
          </a:p>
          <a:p>
            <a:r>
              <a:rPr lang="en-US" dirty="0"/>
              <a:t>Expressions in the process model</a:t>
            </a:r>
          </a:p>
          <a:p>
            <a:r>
              <a:rPr lang="en-US" dirty="0"/>
              <a:t>Scripts in the process model</a:t>
            </a:r>
          </a:p>
          <a:p>
            <a:r>
              <a:rPr lang="en-US" dirty="0"/>
              <a:t>(Historic) Variable queries</a:t>
            </a:r>
            <a:endParaRPr lang="en-IN" dirty="0"/>
          </a:p>
        </p:txBody>
      </p:sp>
      <p:sp>
        <p:nvSpPr>
          <p:cNvPr id="3" name="Title 2"/>
          <p:cNvSpPr>
            <a:spLocks noGrp="1"/>
          </p:cNvSpPr>
          <p:nvPr>
            <p:ph type="title"/>
          </p:nvPr>
        </p:nvSpPr>
        <p:spPr/>
        <p:txBody>
          <a:bodyPr/>
          <a:lstStyle/>
          <a:p>
            <a:r>
              <a:rPr lang="en-US" b="0" dirty="0"/>
              <a:t>Variable Scopes and Variable Visibility</a:t>
            </a:r>
          </a:p>
        </p:txBody>
      </p:sp>
    </p:spTree>
    <p:extLst>
      <p:ext uri="{BB962C8B-B14F-4D97-AF65-F5344CB8AC3E}">
        <p14:creationId xmlns:p14="http://schemas.microsoft.com/office/powerpoint/2010/main" val="4191119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 Java Object API: Get Variable</a:t>
            </a:r>
          </a:p>
          <a:p>
            <a:r>
              <a:rPr lang="en-US" dirty="0"/>
              <a:t>Integer val1 = (Integer) </a:t>
            </a:r>
            <a:r>
              <a:rPr lang="en-US" dirty="0" err="1"/>
              <a:t>execution.getVariable</a:t>
            </a:r>
            <a:r>
              <a:rPr lang="en-US" dirty="0"/>
              <a:t>("val1");</a:t>
            </a:r>
          </a:p>
          <a:p>
            <a:r>
              <a:rPr lang="en-US" dirty="0"/>
              <a:t>// Typed Value API: Get Variable</a:t>
            </a:r>
          </a:p>
          <a:p>
            <a:r>
              <a:rPr lang="en-US" dirty="0" err="1"/>
              <a:t>IntegerValue</a:t>
            </a:r>
            <a:r>
              <a:rPr lang="en-US" dirty="0"/>
              <a:t> typedVal2 = </a:t>
            </a:r>
            <a:r>
              <a:rPr lang="en-US" dirty="0" err="1"/>
              <a:t>execution.getVariableTyped</a:t>
            </a:r>
            <a:r>
              <a:rPr lang="en-US" dirty="0"/>
              <a:t>("val2");</a:t>
            </a:r>
          </a:p>
          <a:p>
            <a:r>
              <a:rPr lang="en-US" dirty="0"/>
              <a:t>Integer val2 = typedVal2.getValue();</a:t>
            </a:r>
          </a:p>
          <a:p>
            <a:r>
              <a:rPr lang="en-US" dirty="0"/>
              <a:t>Integer diff = val1 - val2;</a:t>
            </a:r>
          </a:p>
          <a:p>
            <a:r>
              <a:rPr lang="en-US" dirty="0"/>
              <a:t>// Java Object API: Set Variable</a:t>
            </a:r>
          </a:p>
          <a:p>
            <a:r>
              <a:rPr lang="en-US" dirty="0" err="1"/>
              <a:t>execution.setVariable</a:t>
            </a:r>
            <a:r>
              <a:rPr lang="en-US" dirty="0"/>
              <a:t>("diff", diff);</a:t>
            </a:r>
          </a:p>
          <a:p>
            <a:r>
              <a:rPr lang="en-US" dirty="0"/>
              <a:t>// Typed Value API: Set Variable</a:t>
            </a:r>
          </a:p>
          <a:p>
            <a:r>
              <a:rPr lang="en-US" dirty="0" err="1"/>
              <a:t>IntegerValue</a:t>
            </a:r>
            <a:r>
              <a:rPr lang="en-US" dirty="0"/>
              <a:t> </a:t>
            </a:r>
            <a:r>
              <a:rPr lang="en-US" dirty="0" err="1"/>
              <a:t>typedDiff</a:t>
            </a:r>
            <a:r>
              <a:rPr lang="en-US" dirty="0"/>
              <a:t> = </a:t>
            </a:r>
            <a:r>
              <a:rPr lang="en-US" dirty="0" err="1"/>
              <a:t>Variables.integerValue</a:t>
            </a:r>
            <a:r>
              <a:rPr lang="en-US" dirty="0"/>
              <a:t>(diff);</a:t>
            </a:r>
          </a:p>
          <a:p>
            <a:r>
              <a:rPr lang="en-US" dirty="0" err="1"/>
              <a:t>execution.setVariable</a:t>
            </a:r>
            <a:r>
              <a:rPr lang="en-US" dirty="0"/>
              <a:t>("diff", </a:t>
            </a:r>
            <a:r>
              <a:rPr lang="en-US" dirty="0" err="1"/>
              <a:t>typedDiff</a:t>
            </a:r>
            <a:r>
              <a:rPr lang="en-US" dirty="0"/>
              <a:t>);</a:t>
            </a:r>
            <a:endParaRPr lang="en-IN" dirty="0"/>
          </a:p>
        </p:txBody>
      </p:sp>
      <p:sp>
        <p:nvSpPr>
          <p:cNvPr id="3" name="Title 2"/>
          <p:cNvSpPr>
            <a:spLocks noGrp="1"/>
          </p:cNvSpPr>
          <p:nvPr>
            <p:ph type="title"/>
          </p:nvPr>
        </p:nvSpPr>
        <p:spPr/>
        <p:txBody>
          <a:bodyPr/>
          <a:lstStyle/>
          <a:p>
            <a:r>
              <a:rPr lang="en-US" b="0" dirty="0"/>
              <a:t>Variable Scopes and Variable Visibility</a:t>
            </a:r>
          </a:p>
        </p:txBody>
      </p:sp>
    </p:spTree>
    <p:extLst>
      <p:ext uri="{BB962C8B-B14F-4D97-AF65-F5344CB8AC3E}">
        <p14:creationId xmlns:p14="http://schemas.microsoft.com/office/powerpoint/2010/main" val="1304228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Supported Variable Values</a:t>
            </a:r>
          </a:p>
        </p:txBody>
      </p:sp>
      <p:pic>
        <p:nvPicPr>
          <p:cNvPr id="1026" name="Picture 2" descr="https://docs.camunda.org/manual/7.4/user-guide/process-engine/img/variabl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402907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154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0FD910-ECCE-4A4A-80CD-3B028DFE9DAA}"/>
              </a:ext>
            </a:extLst>
          </p:cNvPr>
          <p:cNvSpPr>
            <a:spLocks noGrp="1"/>
          </p:cNvSpPr>
          <p:nvPr>
            <p:ph type="body" sz="quarter" idx="10"/>
          </p:nvPr>
        </p:nvSpPr>
        <p:spPr>
          <a:xfrm>
            <a:off x="490194" y="2590800"/>
            <a:ext cx="8228013" cy="670326"/>
          </a:xfrm>
        </p:spPr>
        <p:txBody>
          <a:bodyPr/>
          <a:lstStyle/>
          <a:p>
            <a:pPr algn="ctr"/>
            <a:r>
              <a:rPr lang="en-IN" dirty="0"/>
              <a:t>Camunda BPM Run</a:t>
            </a:r>
          </a:p>
        </p:txBody>
      </p:sp>
    </p:spTree>
    <p:extLst>
      <p:ext uri="{BB962C8B-B14F-4D97-AF65-F5344CB8AC3E}">
        <p14:creationId xmlns:p14="http://schemas.microsoft.com/office/powerpoint/2010/main" val="1137073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Delegation Code allows you to execute external Java code, evaluate expressions or scripts when certain events occur during process execution.</a:t>
            </a:r>
          </a:p>
          <a:p>
            <a:r>
              <a:rPr lang="en-US" dirty="0"/>
              <a:t>There are different types of Delegation Code:</a:t>
            </a:r>
          </a:p>
          <a:p>
            <a:r>
              <a:rPr lang="en-US" dirty="0"/>
              <a:t>Java Delegates can be attached to a BPMN </a:t>
            </a:r>
            <a:r>
              <a:rPr lang="en-US" dirty="0" err="1"/>
              <a:t>ServiceTask</a:t>
            </a:r>
            <a:r>
              <a:rPr lang="en-US" dirty="0"/>
              <a:t>.</a:t>
            </a:r>
          </a:p>
          <a:p>
            <a:r>
              <a:rPr lang="en-US" dirty="0"/>
              <a:t>Execution Listeners can be attached to any event within the normal token flow, e.g. starting a process instance or entering an activity.</a:t>
            </a:r>
          </a:p>
          <a:p>
            <a:r>
              <a:rPr lang="en-US" dirty="0"/>
              <a:t>Task Listeners can be attached to events within the user task lifecycle, e.g. creation or completion of a user task.</a:t>
            </a:r>
            <a:endParaRPr lang="en-IN" dirty="0"/>
          </a:p>
        </p:txBody>
      </p:sp>
      <p:sp>
        <p:nvSpPr>
          <p:cNvPr id="3" name="Title 2"/>
          <p:cNvSpPr>
            <a:spLocks noGrp="1"/>
          </p:cNvSpPr>
          <p:nvPr>
            <p:ph type="title"/>
          </p:nvPr>
        </p:nvSpPr>
        <p:spPr/>
        <p:txBody>
          <a:bodyPr/>
          <a:lstStyle/>
          <a:p>
            <a:r>
              <a:rPr lang="en-IN" dirty="0"/>
              <a:t>Delegation Code</a:t>
            </a:r>
          </a:p>
        </p:txBody>
      </p:sp>
    </p:spTree>
    <p:extLst>
      <p:ext uri="{BB962C8B-B14F-4D97-AF65-F5344CB8AC3E}">
        <p14:creationId xmlns:p14="http://schemas.microsoft.com/office/powerpoint/2010/main" val="4068612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 public class </a:t>
            </a:r>
            <a:r>
              <a:rPr lang="en-IN" dirty="0" err="1"/>
              <a:t>ToUppercase</a:t>
            </a:r>
            <a:r>
              <a:rPr lang="en-IN" dirty="0"/>
              <a:t> implements </a:t>
            </a:r>
            <a:r>
              <a:rPr lang="en-IN" dirty="0" err="1"/>
              <a:t>JavaDelegate</a:t>
            </a:r>
            <a:r>
              <a:rPr lang="en-IN" dirty="0"/>
              <a:t> {</a:t>
            </a:r>
          </a:p>
          <a:p>
            <a:endParaRPr lang="en-IN" dirty="0"/>
          </a:p>
          <a:p>
            <a:r>
              <a:rPr lang="en-IN" dirty="0"/>
              <a:t>    public void execute(</a:t>
            </a:r>
            <a:r>
              <a:rPr lang="en-IN" dirty="0" err="1"/>
              <a:t>DelegateExecution</a:t>
            </a:r>
            <a:r>
              <a:rPr lang="en-IN" dirty="0"/>
              <a:t> execution) throws Exception {</a:t>
            </a:r>
          </a:p>
          <a:p>
            <a:r>
              <a:rPr lang="en-IN" dirty="0"/>
              <a:t>      String </a:t>
            </a:r>
            <a:r>
              <a:rPr lang="en-IN" dirty="0" err="1"/>
              <a:t>var</a:t>
            </a:r>
            <a:r>
              <a:rPr lang="en-IN" dirty="0"/>
              <a:t> = (String) </a:t>
            </a:r>
            <a:r>
              <a:rPr lang="en-IN" dirty="0" err="1"/>
              <a:t>execution.getVariable</a:t>
            </a:r>
            <a:r>
              <a:rPr lang="en-IN" dirty="0"/>
              <a:t>("input");</a:t>
            </a:r>
          </a:p>
          <a:p>
            <a:r>
              <a:rPr lang="en-IN" dirty="0"/>
              <a:t>      </a:t>
            </a:r>
            <a:r>
              <a:rPr lang="en-IN" dirty="0" err="1"/>
              <a:t>var</a:t>
            </a:r>
            <a:r>
              <a:rPr lang="en-IN" dirty="0"/>
              <a:t> = </a:t>
            </a:r>
            <a:r>
              <a:rPr lang="en-IN" dirty="0" err="1"/>
              <a:t>var.toUpperCase</a:t>
            </a:r>
            <a:r>
              <a:rPr lang="en-IN" dirty="0"/>
              <a:t>();</a:t>
            </a:r>
          </a:p>
          <a:p>
            <a:r>
              <a:rPr lang="en-IN" dirty="0"/>
              <a:t>      </a:t>
            </a:r>
            <a:r>
              <a:rPr lang="en-IN" dirty="0" err="1"/>
              <a:t>execution.setVariable</a:t>
            </a:r>
            <a:r>
              <a:rPr lang="en-IN" dirty="0"/>
              <a:t>("input", </a:t>
            </a:r>
            <a:r>
              <a:rPr lang="en-IN" dirty="0" err="1"/>
              <a:t>var</a:t>
            </a:r>
            <a:r>
              <a:rPr lang="en-IN" dirty="0"/>
              <a:t>);</a:t>
            </a:r>
          </a:p>
          <a:p>
            <a:r>
              <a:rPr lang="en-IN" dirty="0"/>
              <a:t>    }</a:t>
            </a:r>
          </a:p>
          <a:p>
            <a:endParaRPr lang="en-IN" dirty="0"/>
          </a:p>
          <a:p>
            <a:r>
              <a:rPr lang="en-IN" dirty="0"/>
              <a:t>}</a:t>
            </a:r>
          </a:p>
        </p:txBody>
      </p:sp>
      <p:sp>
        <p:nvSpPr>
          <p:cNvPr id="3" name="Title 2"/>
          <p:cNvSpPr>
            <a:spLocks noGrp="1"/>
          </p:cNvSpPr>
          <p:nvPr>
            <p:ph type="title"/>
          </p:nvPr>
        </p:nvSpPr>
        <p:spPr/>
        <p:txBody>
          <a:bodyPr/>
          <a:lstStyle/>
          <a:p>
            <a:r>
              <a:rPr lang="en-IN" dirty="0"/>
              <a:t>Java Delegate</a:t>
            </a:r>
          </a:p>
        </p:txBody>
      </p:sp>
    </p:spTree>
    <p:extLst>
      <p:ext uri="{BB962C8B-B14F-4D97-AF65-F5344CB8AC3E}">
        <p14:creationId xmlns:p14="http://schemas.microsoft.com/office/powerpoint/2010/main" val="833920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Multi-Tenancy regards the case in which a single </a:t>
            </a:r>
            <a:r>
              <a:rPr lang="en-US" dirty="0" err="1"/>
              <a:t>Camunda</a:t>
            </a:r>
            <a:r>
              <a:rPr lang="en-US" dirty="0"/>
              <a:t> installation should serve more than one tenant. </a:t>
            </a:r>
          </a:p>
          <a:p>
            <a:r>
              <a:rPr lang="en-US" dirty="0"/>
              <a:t>For each tenant, certain guarantees of isolation should be made. </a:t>
            </a:r>
          </a:p>
          <a:p>
            <a:r>
              <a:rPr lang="en-US" dirty="0"/>
              <a:t>For example, one tenant’s process instances should not interfere with those of another tenant.</a:t>
            </a:r>
            <a:endParaRPr lang="en-IN" dirty="0"/>
          </a:p>
        </p:txBody>
      </p:sp>
      <p:sp>
        <p:nvSpPr>
          <p:cNvPr id="3" name="Title 2"/>
          <p:cNvSpPr>
            <a:spLocks noGrp="1"/>
          </p:cNvSpPr>
          <p:nvPr>
            <p:ph type="title"/>
          </p:nvPr>
        </p:nvSpPr>
        <p:spPr/>
        <p:txBody>
          <a:bodyPr/>
          <a:lstStyle/>
          <a:p>
            <a:r>
              <a:rPr lang="en-IN" b="0" dirty="0"/>
              <a:t>Multi-Tenancy</a:t>
            </a:r>
            <a:br>
              <a:rPr lang="en-IN" b="0" dirty="0"/>
            </a:br>
            <a:endParaRPr lang="en-IN" dirty="0"/>
          </a:p>
        </p:txBody>
      </p:sp>
    </p:spTree>
    <p:extLst>
      <p:ext uri="{BB962C8B-B14F-4D97-AF65-F5344CB8AC3E}">
        <p14:creationId xmlns:p14="http://schemas.microsoft.com/office/powerpoint/2010/main" val="865440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Multi-Tenancy can be achieved in two different ways. </a:t>
            </a:r>
          </a:p>
          <a:p>
            <a:r>
              <a:rPr lang="en-US" dirty="0"/>
              <a:t>One way is to use one process engine per tenant. </a:t>
            </a:r>
          </a:p>
          <a:p>
            <a:r>
              <a:rPr lang="en-US" dirty="0"/>
              <a:t>The other way is to use just one process engine and associate the data with tenant identifiers. </a:t>
            </a:r>
          </a:p>
          <a:p>
            <a:r>
              <a:rPr lang="en-US" dirty="0"/>
              <a:t>The two ways differ from each other in the level of data isolation, the effort of maintenance and the scalability. </a:t>
            </a:r>
          </a:p>
          <a:p>
            <a:r>
              <a:rPr lang="en-US" dirty="0"/>
              <a:t>A combination of both ways is also possible.</a:t>
            </a:r>
            <a:endParaRPr lang="en-IN" dirty="0"/>
          </a:p>
        </p:txBody>
      </p:sp>
      <p:sp>
        <p:nvSpPr>
          <p:cNvPr id="3" name="Title 2"/>
          <p:cNvSpPr>
            <a:spLocks noGrp="1"/>
          </p:cNvSpPr>
          <p:nvPr>
            <p:ph type="title"/>
          </p:nvPr>
        </p:nvSpPr>
        <p:spPr/>
        <p:txBody>
          <a:bodyPr/>
          <a:lstStyle/>
          <a:p>
            <a:r>
              <a:rPr lang="en-IN" b="0" dirty="0"/>
              <a:t>Multi-Tenancy</a:t>
            </a:r>
            <a:br>
              <a:rPr lang="en-IN" b="0" dirty="0"/>
            </a:br>
            <a:endParaRPr lang="en-IN" dirty="0"/>
          </a:p>
        </p:txBody>
      </p:sp>
    </p:spTree>
    <p:extLst>
      <p:ext uri="{BB962C8B-B14F-4D97-AF65-F5344CB8AC3E}">
        <p14:creationId xmlns:p14="http://schemas.microsoft.com/office/powerpoint/2010/main" val="2058298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cs.camunda.org/manual/7.12/user-guide/process-engine/img/multi-tenancy-tenant-identifi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8142476"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Single Process Engine With Tenant-Identifiers</a:t>
            </a:r>
            <a:endParaRPr lang="en-IN" dirty="0"/>
          </a:p>
        </p:txBody>
      </p:sp>
    </p:spTree>
    <p:extLst>
      <p:ext uri="{BB962C8B-B14F-4D97-AF65-F5344CB8AC3E}">
        <p14:creationId xmlns:p14="http://schemas.microsoft.com/office/powerpoint/2010/main" val="76073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Process Engine Per Tenant</a:t>
            </a:r>
            <a:endParaRPr lang="en-IN" dirty="0"/>
          </a:p>
        </p:txBody>
      </p:sp>
      <p:pic>
        <p:nvPicPr>
          <p:cNvPr id="2050" name="Picture 2" descr="https://docs.camunda.org/manual/7.12/introduction/img/multi-tenancy-process-eng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440" y="2438400"/>
            <a:ext cx="7410450" cy="277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409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4167" t="32222" r="25834" b="5556"/>
          <a:stretch/>
        </p:blipFill>
        <p:spPr>
          <a:xfrm>
            <a:off x="0" y="1219200"/>
            <a:ext cx="9144000" cy="5638800"/>
          </a:xfrm>
          <a:prstGeom prst="rect">
            <a:avLst/>
          </a:prstGeom>
        </p:spPr>
      </p:pic>
    </p:spTree>
    <p:extLst>
      <p:ext uri="{BB962C8B-B14F-4D97-AF65-F5344CB8AC3E}">
        <p14:creationId xmlns:p14="http://schemas.microsoft.com/office/powerpoint/2010/main" val="24941371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Business Process Model and Notation (BPMN) is a standard for Workflow and Process Automation. Camunda supports the 2.0 version of BPMN.</a:t>
            </a:r>
          </a:p>
          <a:p>
            <a:endParaRPr lang="en-IN" dirty="0"/>
          </a:p>
        </p:txBody>
      </p:sp>
      <p:sp>
        <p:nvSpPr>
          <p:cNvPr id="3" name="Title 2"/>
          <p:cNvSpPr>
            <a:spLocks noGrp="1"/>
          </p:cNvSpPr>
          <p:nvPr>
            <p:ph type="title"/>
          </p:nvPr>
        </p:nvSpPr>
        <p:spPr/>
        <p:txBody>
          <a:bodyPr/>
          <a:lstStyle/>
          <a:p>
            <a:r>
              <a:rPr lang="en-IN" dirty="0"/>
              <a:t>BPMN</a:t>
            </a:r>
          </a:p>
        </p:txBody>
      </p:sp>
    </p:spTree>
    <p:extLst>
      <p:ext uri="{BB962C8B-B14F-4D97-AF65-F5344CB8AC3E}">
        <p14:creationId xmlns:p14="http://schemas.microsoft.com/office/powerpoint/2010/main" val="2549368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Symbols</a:t>
            </a:r>
          </a:p>
        </p:txBody>
      </p:sp>
      <p:pic>
        <p:nvPicPr>
          <p:cNvPr id="4" name="Picture 3"/>
          <p:cNvPicPr>
            <a:picLocks noChangeAspect="1"/>
          </p:cNvPicPr>
          <p:nvPr/>
        </p:nvPicPr>
        <p:blipFill rotWithShape="1">
          <a:blip r:embed="rId2"/>
          <a:srcRect l="10833" t="19792" r="55834" b="8147"/>
          <a:stretch/>
        </p:blipFill>
        <p:spPr>
          <a:xfrm>
            <a:off x="609600" y="1258389"/>
            <a:ext cx="7742439" cy="5562600"/>
          </a:xfrm>
          <a:prstGeom prst="rect">
            <a:avLst/>
          </a:prstGeom>
        </p:spPr>
      </p:pic>
    </p:spTree>
    <p:extLst>
      <p:ext uri="{BB962C8B-B14F-4D97-AF65-F5344CB8AC3E}">
        <p14:creationId xmlns:p14="http://schemas.microsoft.com/office/powerpoint/2010/main" val="1285446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Start events define where a Process or Sub Process starts.</a:t>
            </a:r>
          </a:p>
          <a:p>
            <a:r>
              <a:rPr lang="en-US" dirty="0"/>
              <a:t>The process engine supports different types of start events:</a:t>
            </a:r>
          </a:p>
          <a:p>
            <a:r>
              <a:rPr lang="en-US" dirty="0"/>
              <a:t>Blank</a:t>
            </a:r>
          </a:p>
          <a:p>
            <a:r>
              <a:rPr lang="en-US" dirty="0"/>
              <a:t>Timer</a:t>
            </a:r>
          </a:p>
          <a:p>
            <a:r>
              <a:rPr lang="en-US" dirty="0"/>
              <a:t>Message</a:t>
            </a:r>
          </a:p>
          <a:p>
            <a:r>
              <a:rPr lang="en-US" dirty="0"/>
              <a:t>Signal</a:t>
            </a:r>
          </a:p>
          <a:p>
            <a:r>
              <a:rPr lang="en-US" dirty="0"/>
              <a:t>Conditional</a:t>
            </a:r>
            <a:endParaRPr lang="en-IN" dirty="0"/>
          </a:p>
        </p:txBody>
      </p:sp>
      <p:sp>
        <p:nvSpPr>
          <p:cNvPr id="3" name="Title 2"/>
          <p:cNvSpPr>
            <a:spLocks noGrp="1"/>
          </p:cNvSpPr>
          <p:nvPr>
            <p:ph type="title"/>
          </p:nvPr>
        </p:nvSpPr>
        <p:spPr/>
        <p:txBody>
          <a:bodyPr/>
          <a:lstStyle/>
          <a:p>
            <a:r>
              <a:rPr lang="en-IN" dirty="0"/>
              <a:t>Events</a:t>
            </a:r>
          </a:p>
        </p:txBody>
      </p:sp>
    </p:spTree>
    <p:extLst>
      <p:ext uri="{BB962C8B-B14F-4D97-AF65-F5344CB8AC3E}">
        <p14:creationId xmlns:p14="http://schemas.microsoft.com/office/powerpoint/2010/main" val="3041768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502124-6A66-4DE7-BF00-CBDDC04D344B}"/>
              </a:ext>
            </a:extLst>
          </p:cNvPr>
          <p:cNvPicPr>
            <a:picLocks noChangeAspect="1"/>
          </p:cNvPicPr>
          <p:nvPr/>
        </p:nvPicPr>
        <p:blipFill rotWithShape="1">
          <a:blip r:embed="rId2"/>
          <a:srcRect t="4445" b="9630"/>
          <a:stretch/>
        </p:blipFill>
        <p:spPr>
          <a:xfrm>
            <a:off x="-3928" y="1524000"/>
            <a:ext cx="9144000" cy="4419600"/>
          </a:xfrm>
          <a:prstGeom prst="rect">
            <a:avLst/>
          </a:prstGeom>
        </p:spPr>
      </p:pic>
      <p:sp>
        <p:nvSpPr>
          <p:cNvPr id="5" name="Title 4">
            <a:extLst>
              <a:ext uri="{FF2B5EF4-FFF2-40B4-BE49-F238E27FC236}">
                <a16:creationId xmlns:a16="http://schemas.microsoft.com/office/drawing/2014/main" id="{98C98499-C4C1-4020-A2DD-4874323BC490}"/>
              </a:ext>
            </a:extLst>
          </p:cNvPr>
          <p:cNvSpPr>
            <a:spLocks noGrp="1"/>
          </p:cNvSpPr>
          <p:nvPr>
            <p:ph type="title"/>
          </p:nvPr>
        </p:nvSpPr>
        <p:spPr/>
        <p:txBody>
          <a:bodyPr/>
          <a:lstStyle/>
          <a:p>
            <a:r>
              <a:rPr lang="en-IN" dirty="0"/>
              <a:t>Camunda Installation</a:t>
            </a:r>
          </a:p>
        </p:txBody>
      </p:sp>
    </p:spTree>
    <p:extLst>
      <p:ext uri="{BB962C8B-B14F-4D97-AF65-F5344CB8AC3E}">
        <p14:creationId xmlns:p14="http://schemas.microsoft.com/office/powerpoint/2010/main" val="39466475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None events are unspecified events, also called ‘blank’ events. </a:t>
            </a:r>
          </a:p>
          <a:p>
            <a:r>
              <a:rPr lang="en-US" dirty="0"/>
              <a:t>For instance, a ‘none’ start event technically means that the trigger for starting the process instance is unspecified. </a:t>
            </a:r>
          </a:p>
          <a:p>
            <a:r>
              <a:rPr lang="en-US" dirty="0"/>
              <a:t>This means that the engine cannot anticipate when the process instance must be started. </a:t>
            </a:r>
          </a:p>
          <a:p>
            <a:r>
              <a:rPr lang="en-US" dirty="0"/>
              <a:t>The none start event is used when the process instance is started through the API by calling one of the </a:t>
            </a:r>
            <a:r>
              <a:rPr lang="en-US" dirty="0" err="1"/>
              <a:t>startProcessInstanceBy</a:t>
            </a:r>
            <a:r>
              <a:rPr lang="en-US" dirty="0"/>
              <a:t>... methods.</a:t>
            </a:r>
          </a:p>
          <a:p>
            <a:r>
              <a:rPr lang="en-IN" dirty="0" err="1"/>
              <a:t>ProcessInstance</a:t>
            </a:r>
            <a:r>
              <a:rPr lang="en-IN" dirty="0"/>
              <a:t> </a:t>
            </a:r>
            <a:r>
              <a:rPr lang="en-IN" dirty="0" err="1"/>
              <a:t>processInstance</a:t>
            </a:r>
            <a:r>
              <a:rPr lang="en-IN" dirty="0"/>
              <a:t> = </a:t>
            </a:r>
            <a:r>
              <a:rPr lang="en-IN" dirty="0" err="1"/>
              <a:t>runtimeService.startProcessInstanceByKey</a:t>
            </a:r>
            <a:r>
              <a:rPr lang="en-IN" dirty="0"/>
              <a:t>('invoice');</a:t>
            </a:r>
          </a:p>
        </p:txBody>
      </p:sp>
      <p:sp>
        <p:nvSpPr>
          <p:cNvPr id="3" name="Title 2"/>
          <p:cNvSpPr>
            <a:spLocks noGrp="1"/>
          </p:cNvSpPr>
          <p:nvPr>
            <p:ph type="title"/>
          </p:nvPr>
        </p:nvSpPr>
        <p:spPr/>
        <p:txBody>
          <a:bodyPr/>
          <a:lstStyle/>
          <a:p>
            <a:r>
              <a:rPr lang="en-IN" dirty="0"/>
              <a:t>None Events (Blank)</a:t>
            </a:r>
          </a:p>
        </p:txBody>
      </p:sp>
    </p:spTree>
    <p:extLst>
      <p:ext uri="{BB962C8B-B14F-4D97-AF65-F5344CB8AC3E}">
        <p14:creationId xmlns:p14="http://schemas.microsoft.com/office/powerpoint/2010/main" val="3929270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None Events (Blank)</a:t>
            </a:r>
          </a:p>
        </p:txBody>
      </p:sp>
      <p:pic>
        <p:nvPicPr>
          <p:cNvPr id="5" name="Picture 4"/>
          <p:cNvPicPr>
            <a:picLocks noChangeAspect="1"/>
          </p:cNvPicPr>
          <p:nvPr/>
        </p:nvPicPr>
        <p:blipFill rotWithShape="1">
          <a:blip r:embed="rId2"/>
          <a:srcRect l="20000" t="57407" r="55833" b="27778"/>
          <a:stretch/>
        </p:blipFill>
        <p:spPr>
          <a:xfrm>
            <a:off x="1271451" y="2438400"/>
            <a:ext cx="6187440" cy="2133600"/>
          </a:xfrm>
          <a:prstGeom prst="rect">
            <a:avLst/>
          </a:prstGeom>
        </p:spPr>
      </p:pic>
    </p:spTree>
    <p:extLst>
      <p:ext uri="{BB962C8B-B14F-4D97-AF65-F5344CB8AC3E}">
        <p14:creationId xmlns:p14="http://schemas.microsoft.com/office/powerpoint/2010/main" val="713471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‘none’ end event means that the result thrown when the event is reached is unspecified. </a:t>
            </a:r>
          </a:p>
          <a:p>
            <a:r>
              <a:rPr lang="en-US" dirty="0"/>
              <a:t>As such, the engine will not do anything besides ending the current path of execution. </a:t>
            </a:r>
          </a:p>
          <a:p>
            <a:r>
              <a:rPr lang="en-US" dirty="0"/>
              <a:t>The XML representation of a none end event is the normal end event declaration, without any sub-element (other end event types all have a sub-element declaring the type).</a:t>
            </a:r>
          </a:p>
          <a:p>
            <a:r>
              <a:rPr lang="en-US" dirty="0"/>
              <a:t>&lt;</a:t>
            </a:r>
            <a:r>
              <a:rPr lang="en-US" dirty="0" err="1"/>
              <a:t>endEvent</a:t>
            </a:r>
            <a:r>
              <a:rPr lang="en-US" dirty="0"/>
              <a:t> id="end" name="my end event" /&gt;</a:t>
            </a:r>
            <a:endParaRPr lang="en-IN" dirty="0"/>
          </a:p>
        </p:txBody>
      </p:sp>
      <p:sp>
        <p:nvSpPr>
          <p:cNvPr id="3" name="Title 2"/>
          <p:cNvSpPr>
            <a:spLocks noGrp="1"/>
          </p:cNvSpPr>
          <p:nvPr>
            <p:ph type="title"/>
          </p:nvPr>
        </p:nvSpPr>
        <p:spPr/>
        <p:txBody>
          <a:bodyPr/>
          <a:lstStyle/>
          <a:p>
            <a:r>
              <a:rPr lang="en-US" dirty="0"/>
              <a:t>None End Event</a:t>
            </a:r>
            <a:br>
              <a:rPr lang="en-US" dirty="0"/>
            </a:br>
            <a:endParaRPr lang="en-IN" dirty="0"/>
          </a:p>
        </p:txBody>
      </p:sp>
    </p:spTree>
    <p:extLst>
      <p:ext uri="{BB962C8B-B14F-4D97-AF65-F5344CB8AC3E}">
        <p14:creationId xmlns:p14="http://schemas.microsoft.com/office/powerpoint/2010/main" val="10926224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438275"/>
          </a:xfrm>
        </p:spPr>
        <p:txBody>
          <a:bodyPr/>
          <a:lstStyle/>
          <a:p>
            <a:r>
              <a:rPr lang="en-US" dirty="0"/>
              <a:t>The following process diagram shows a simple example of an intermediate none event, which is often used to indicate some state achieved in the process.</a:t>
            </a:r>
            <a:endParaRPr lang="en-IN" dirty="0"/>
          </a:p>
        </p:txBody>
      </p:sp>
      <p:sp>
        <p:nvSpPr>
          <p:cNvPr id="3" name="Title 2"/>
          <p:cNvSpPr>
            <a:spLocks noGrp="1"/>
          </p:cNvSpPr>
          <p:nvPr>
            <p:ph type="title"/>
          </p:nvPr>
        </p:nvSpPr>
        <p:spPr/>
        <p:txBody>
          <a:bodyPr/>
          <a:lstStyle/>
          <a:p>
            <a:r>
              <a:rPr lang="en-IN" dirty="0"/>
              <a:t>Intermediate None Event (throwing)</a:t>
            </a:r>
          </a:p>
        </p:txBody>
      </p:sp>
      <p:pic>
        <p:nvPicPr>
          <p:cNvPr id="4" name="Picture 3"/>
          <p:cNvPicPr>
            <a:picLocks noChangeAspect="1"/>
          </p:cNvPicPr>
          <p:nvPr/>
        </p:nvPicPr>
        <p:blipFill rotWithShape="1">
          <a:blip r:embed="rId2"/>
          <a:srcRect l="17500" t="32222" r="40000" b="48519"/>
          <a:stretch/>
        </p:blipFill>
        <p:spPr>
          <a:xfrm>
            <a:off x="461035" y="3244850"/>
            <a:ext cx="7772400" cy="1981200"/>
          </a:xfrm>
          <a:prstGeom prst="rect">
            <a:avLst/>
          </a:prstGeom>
        </p:spPr>
      </p:pic>
      <p:sp>
        <p:nvSpPr>
          <p:cNvPr id="5" name="Rectangle 4"/>
          <p:cNvSpPr/>
          <p:nvPr/>
        </p:nvSpPr>
        <p:spPr>
          <a:xfrm>
            <a:off x="76200" y="4419600"/>
            <a:ext cx="4572000" cy="2308324"/>
          </a:xfrm>
          <a:prstGeom prst="rect">
            <a:avLst/>
          </a:prstGeom>
        </p:spPr>
        <p:txBody>
          <a:bodyPr>
            <a:spAutoFit/>
          </a:bodyPr>
          <a:lstStyle/>
          <a:p>
            <a:r>
              <a:rPr lang="en-IN" dirty="0"/>
              <a:t>&lt;</a:t>
            </a:r>
            <a:r>
              <a:rPr lang="en-IN" dirty="0" err="1"/>
              <a:t>intermediateThrowEvent</a:t>
            </a:r>
            <a:r>
              <a:rPr lang="en-IN" dirty="0"/>
              <a:t> id="</a:t>
            </a:r>
            <a:r>
              <a:rPr lang="en-IN" dirty="0" err="1"/>
              <a:t>noneEvent</a:t>
            </a:r>
            <a:r>
              <a:rPr lang="en-IN" dirty="0"/>
              <a:t>"&gt;</a:t>
            </a:r>
          </a:p>
          <a:p>
            <a:r>
              <a:rPr lang="en-IN" dirty="0"/>
              <a:t>  &lt;</a:t>
            </a:r>
            <a:r>
              <a:rPr lang="en-IN" dirty="0" err="1"/>
              <a:t>extensionElements</a:t>
            </a:r>
            <a:r>
              <a:rPr lang="en-IN" dirty="0"/>
              <a:t>&gt;</a:t>
            </a:r>
          </a:p>
          <a:p>
            <a:r>
              <a:rPr lang="en-IN" dirty="0"/>
              <a:t>    &lt;</a:t>
            </a:r>
            <a:r>
              <a:rPr lang="en-IN" dirty="0" err="1"/>
              <a:t>camunda:executionListener</a:t>
            </a:r>
            <a:r>
              <a:rPr lang="en-IN" dirty="0"/>
              <a:t> class="org.camunda.bpm.engine.test.bpmn.event.IntermediateNoneEventTest$MyExecutionListener" event="start" /&gt;</a:t>
            </a:r>
          </a:p>
          <a:p>
            <a:r>
              <a:rPr lang="en-IN" dirty="0"/>
              <a:t>  &lt;/</a:t>
            </a:r>
            <a:r>
              <a:rPr lang="en-IN" dirty="0" err="1"/>
              <a:t>extensionElements</a:t>
            </a:r>
            <a:r>
              <a:rPr lang="en-IN" dirty="0"/>
              <a:t>&gt;</a:t>
            </a:r>
          </a:p>
          <a:p>
            <a:r>
              <a:rPr lang="en-IN" dirty="0"/>
              <a:t>&lt;/</a:t>
            </a:r>
            <a:r>
              <a:rPr lang="en-IN" dirty="0" err="1"/>
              <a:t>intermediateThrowEvent</a:t>
            </a:r>
            <a:r>
              <a:rPr lang="en-IN" dirty="0"/>
              <a:t>&gt;</a:t>
            </a:r>
          </a:p>
        </p:txBody>
      </p:sp>
    </p:spTree>
    <p:extLst>
      <p:ext uri="{BB962C8B-B14F-4D97-AF65-F5344CB8AC3E}">
        <p14:creationId xmlns:p14="http://schemas.microsoft.com/office/powerpoint/2010/main" val="41169846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276475"/>
          </a:xfrm>
        </p:spPr>
        <p:txBody>
          <a:bodyPr/>
          <a:lstStyle/>
          <a:p>
            <a:r>
              <a:rPr lang="en-US" dirty="0"/>
              <a:t>Timer events are events which are triggered by a defined timer. </a:t>
            </a:r>
          </a:p>
          <a:p>
            <a:r>
              <a:rPr lang="en-US" dirty="0"/>
              <a:t>They can be used as start event, intermediate event or boundary event. Boundary events can be interrupting or not.</a:t>
            </a:r>
            <a:endParaRPr lang="en-IN" dirty="0"/>
          </a:p>
        </p:txBody>
      </p:sp>
      <p:sp>
        <p:nvSpPr>
          <p:cNvPr id="3" name="Title 2"/>
          <p:cNvSpPr>
            <a:spLocks noGrp="1"/>
          </p:cNvSpPr>
          <p:nvPr>
            <p:ph type="title"/>
          </p:nvPr>
        </p:nvSpPr>
        <p:spPr/>
        <p:txBody>
          <a:bodyPr/>
          <a:lstStyle/>
          <a:p>
            <a:r>
              <a:rPr lang="en-IN" b="0" dirty="0"/>
              <a:t>Timer Events</a:t>
            </a:r>
            <a:br>
              <a:rPr lang="en-IN" b="0" dirty="0"/>
            </a:br>
            <a:endParaRPr lang="en-IN" dirty="0"/>
          </a:p>
        </p:txBody>
      </p:sp>
      <p:pic>
        <p:nvPicPr>
          <p:cNvPr id="4" name="Picture 3"/>
          <p:cNvPicPr>
            <a:picLocks noChangeAspect="1"/>
          </p:cNvPicPr>
          <p:nvPr/>
        </p:nvPicPr>
        <p:blipFill rotWithShape="1">
          <a:blip r:embed="rId2"/>
          <a:srcRect l="19167" t="38148" r="32500" b="33704"/>
          <a:stretch/>
        </p:blipFill>
        <p:spPr>
          <a:xfrm>
            <a:off x="914400" y="3810000"/>
            <a:ext cx="7162800" cy="2286000"/>
          </a:xfrm>
          <a:prstGeom prst="rect">
            <a:avLst/>
          </a:prstGeom>
        </p:spPr>
      </p:pic>
    </p:spTree>
    <p:extLst>
      <p:ext uri="{BB962C8B-B14F-4D97-AF65-F5344CB8AC3E}">
        <p14:creationId xmlns:p14="http://schemas.microsoft.com/office/powerpoint/2010/main" val="18469763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&lt;</a:t>
            </a:r>
            <a:r>
              <a:rPr lang="en-IN" dirty="0" err="1"/>
              <a:t>timerEventDefinition</a:t>
            </a:r>
            <a:r>
              <a:rPr lang="en-IN" dirty="0"/>
              <a:t>&gt;</a:t>
            </a:r>
          </a:p>
          <a:p>
            <a:r>
              <a:rPr lang="en-IN" dirty="0"/>
              <a:t>  &lt;</a:t>
            </a:r>
            <a:r>
              <a:rPr lang="en-IN" dirty="0" err="1"/>
              <a:t>timeDate</a:t>
            </a:r>
            <a:r>
              <a:rPr lang="en-IN" dirty="0"/>
              <a:t>&gt;2011-03-11T12:13:14Z&lt;/</a:t>
            </a:r>
            <a:r>
              <a:rPr lang="en-IN" dirty="0" err="1"/>
              <a:t>timeDate</a:t>
            </a:r>
            <a:r>
              <a:rPr lang="en-IN" dirty="0"/>
              <a:t>&gt;</a:t>
            </a:r>
          </a:p>
          <a:p>
            <a:r>
              <a:rPr lang="en-IN" dirty="0"/>
              <a:t>&lt;/</a:t>
            </a:r>
            <a:r>
              <a:rPr lang="en-IN" dirty="0" err="1"/>
              <a:t>timerEventDefinition</a:t>
            </a:r>
            <a:r>
              <a:rPr lang="en-IN" dirty="0"/>
              <a:t>&gt;</a:t>
            </a:r>
          </a:p>
        </p:txBody>
      </p:sp>
      <p:sp>
        <p:nvSpPr>
          <p:cNvPr id="3" name="Title 2"/>
          <p:cNvSpPr>
            <a:spLocks noGrp="1"/>
          </p:cNvSpPr>
          <p:nvPr>
            <p:ph type="title"/>
          </p:nvPr>
        </p:nvSpPr>
        <p:spPr/>
        <p:txBody>
          <a:bodyPr/>
          <a:lstStyle/>
          <a:p>
            <a:r>
              <a:rPr lang="en-IN" dirty="0"/>
              <a:t>Defining a Timer</a:t>
            </a:r>
          </a:p>
        </p:txBody>
      </p:sp>
    </p:spTree>
    <p:extLst>
      <p:ext uri="{BB962C8B-B14F-4D97-AF65-F5344CB8AC3E}">
        <p14:creationId xmlns:p14="http://schemas.microsoft.com/office/powerpoint/2010/main" val="348002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To specify how long the timer should run before it is fired, a </a:t>
            </a:r>
            <a:r>
              <a:rPr lang="en-US" dirty="0" err="1"/>
              <a:t>timeDuration</a:t>
            </a:r>
            <a:r>
              <a:rPr lang="en-US" dirty="0"/>
              <a:t> can be specified as a sub-element of </a:t>
            </a:r>
            <a:r>
              <a:rPr lang="en-US" dirty="0" err="1"/>
              <a:t>timerEventDefinition</a:t>
            </a:r>
            <a:r>
              <a:rPr lang="en-US" dirty="0"/>
              <a:t>. </a:t>
            </a:r>
          </a:p>
          <a:p>
            <a:r>
              <a:rPr lang="en-US" dirty="0"/>
              <a:t>It is possible to define the duration in two different ISO 8601 Durations formats:</a:t>
            </a:r>
          </a:p>
          <a:p>
            <a:r>
              <a:rPr lang="en-US" dirty="0" err="1"/>
              <a:t>PnYnMnDTnHnMnS</a:t>
            </a:r>
            <a:endParaRPr lang="en-US" dirty="0"/>
          </a:p>
          <a:p>
            <a:r>
              <a:rPr lang="en-US" dirty="0" err="1"/>
              <a:t>PnW</a:t>
            </a:r>
            <a:endParaRPr lang="en-US" dirty="0"/>
          </a:p>
          <a:p>
            <a:r>
              <a:rPr lang="en-IN" dirty="0"/>
              <a:t>&lt;</a:t>
            </a:r>
            <a:r>
              <a:rPr lang="en-IN" dirty="0" err="1"/>
              <a:t>timerEventDefinition</a:t>
            </a:r>
            <a:r>
              <a:rPr lang="en-IN" dirty="0"/>
              <a:t>&gt;</a:t>
            </a:r>
          </a:p>
          <a:p>
            <a:r>
              <a:rPr lang="en-IN" dirty="0"/>
              <a:t>  &lt;</a:t>
            </a:r>
            <a:r>
              <a:rPr lang="en-IN" dirty="0" err="1"/>
              <a:t>timeDuration</a:t>
            </a:r>
            <a:r>
              <a:rPr lang="en-IN" dirty="0"/>
              <a:t>&gt;P10D&lt;/</a:t>
            </a:r>
            <a:r>
              <a:rPr lang="en-IN" dirty="0" err="1"/>
              <a:t>timeDuration</a:t>
            </a:r>
            <a:r>
              <a:rPr lang="en-IN" dirty="0"/>
              <a:t>&gt;</a:t>
            </a:r>
          </a:p>
          <a:p>
            <a:r>
              <a:rPr lang="en-IN" dirty="0"/>
              <a:t>&lt;/</a:t>
            </a:r>
            <a:r>
              <a:rPr lang="en-IN" dirty="0" err="1"/>
              <a:t>timerEventDefinition</a:t>
            </a:r>
            <a:r>
              <a:rPr lang="en-IN" dirty="0"/>
              <a:t>&gt;</a:t>
            </a:r>
          </a:p>
        </p:txBody>
      </p:sp>
      <p:sp>
        <p:nvSpPr>
          <p:cNvPr id="3" name="Title 2"/>
          <p:cNvSpPr>
            <a:spLocks noGrp="1"/>
          </p:cNvSpPr>
          <p:nvPr>
            <p:ph type="title"/>
          </p:nvPr>
        </p:nvSpPr>
        <p:spPr/>
        <p:txBody>
          <a:bodyPr/>
          <a:lstStyle/>
          <a:p>
            <a:r>
              <a:rPr lang="en-US" dirty="0"/>
              <a:t>Time Duration</a:t>
            </a:r>
            <a:br>
              <a:rPr lang="en-US" dirty="0"/>
            </a:br>
            <a:endParaRPr lang="en-IN" dirty="0"/>
          </a:p>
        </p:txBody>
      </p:sp>
    </p:spTree>
    <p:extLst>
      <p:ext uri="{BB962C8B-B14F-4D97-AF65-F5344CB8AC3E}">
        <p14:creationId xmlns:p14="http://schemas.microsoft.com/office/powerpoint/2010/main" val="2824588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Events</a:t>
            </a:r>
          </a:p>
        </p:txBody>
      </p:sp>
      <p:pic>
        <p:nvPicPr>
          <p:cNvPr id="4" name="Picture 3"/>
          <p:cNvPicPr>
            <a:picLocks noChangeAspect="1"/>
          </p:cNvPicPr>
          <p:nvPr/>
        </p:nvPicPr>
        <p:blipFill rotWithShape="1">
          <a:blip r:embed="rId2"/>
          <a:srcRect l="15928" t="20741" r="34905" b="9491"/>
          <a:stretch/>
        </p:blipFill>
        <p:spPr>
          <a:xfrm>
            <a:off x="685800" y="1219201"/>
            <a:ext cx="7924800" cy="5410200"/>
          </a:xfrm>
          <a:prstGeom prst="rect">
            <a:avLst/>
          </a:prstGeom>
        </p:spPr>
      </p:pic>
    </p:spTree>
    <p:extLst>
      <p:ext uri="{BB962C8B-B14F-4D97-AF65-F5344CB8AC3E}">
        <p14:creationId xmlns:p14="http://schemas.microsoft.com/office/powerpoint/2010/main" val="25688952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Events</a:t>
            </a:r>
          </a:p>
        </p:txBody>
      </p:sp>
      <p:pic>
        <p:nvPicPr>
          <p:cNvPr id="2" name="Picture 1"/>
          <p:cNvPicPr>
            <a:picLocks noChangeAspect="1"/>
          </p:cNvPicPr>
          <p:nvPr/>
        </p:nvPicPr>
        <p:blipFill rotWithShape="1">
          <a:blip r:embed="rId2"/>
          <a:srcRect l="20000" t="50000" r="34166" b="14444"/>
          <a:stretch/>
        </p:blipFill>
        <p:spPr>
          <a:xfrm>
            <a:off x="838199" y="2286000"/>
            <a:ext cx="7858125" cy="3429000"/>
          </a:xfrm>
          <a:prstGeom prst="rect">
            <a:avLst/>
          </a:prstGeom>
        </p:spPr>
      </p:pic>
    </p:spTree>
    <p:extLst>
      <p:ext uri="{BB962C8B-B14F-4D97-AF65-F5344CB8AC3E}">
        <p14:creationId xmlns:p14="http://schemas.microsoft.com/office/powerpoint/2010/main" val="2945513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US" dirty="0"/>
              <a:t>Service Task</a:t>
            </a:r>
          </a:p>
          <a:p>
            <a:pPr lvl="1"/>
            <a:r>
              <a:rPr lang="en-US" dirty="0"/>
              <a:t>Invoke or execute business logic.</a:t>
            </a:r>
          </a:p>
          <a:p>
            <a:r>
              <a:rPr lang="en-US" dirty="0"/>
              <a:t>Send Task</a:t>
            </a:r>
          </a:p>
          <a:p>
            <a:pPr lvl="1"/>
            <a:r>
              <a:rPr lang="en-US" dirty="0"/>
              <a:t>Send a message.</a:t>
            </a:r>
          </a:p>
          <a:p>
            <a:r>
              <a:rPr lang="en-US" dirty="0"/>
              <a:t>User Task</a:t>
            </a:r>
          </a:p>
          <a:p>
            <a:pPr lvl="1"/>
            <a:r>
              <a:rPr lang="en-US" dirty="0"/>
              <a:t>A task performed by a human participant.</a:t>
            </a:r>
          </a:p>
          <a:p>
            <a:r>
              <a:rPr lang="en-US" dirty="0"/>
              <a:t>Business Rule Task</a:t>
            </a:r>
          </a:p>
          <a:p>
            <a:pPr lvl="1"/>
            <a:r>
              <a:rPr lang="en-US" dirty="0"/>
              <a:t>Execute an automated business decision.</a:t>
            </a:r>
          </a:p>
          <a:p>
            <a:r>
              <a:rPr lang="en-US" dirty="0"/>
              <a:t>Script Task</a:t>
            </a:r>
          </a:p>
          <a:p>
            <a:pPr lvl="1"/>
            <a:r>
              <a:rPr lang="en-US" dirty="0"/>
              <a:t>Execute a Script.</a:t>
            </a:r>
          </a:p>
          <a:p>
            <a:r>
              <a:rPr lang="en-US" dirty="0"/>
              <a:t>Receive Task</a:t>
            </a:r>
          </a:p>
          <a:p>
            <a:pPr lvl="1"/>
            <a:r>
              <a:rPr lang="en-US" dirty="0"/>
              <a:t>Wait for a message to arrive.</a:t>
            </a:r>
          </a:p>
          <a:p>
            <a:r>
              <a:rPr lang="en-US" dirty="0"/>
              <a:t>Manual Task</a:t>
            </a:r>
          </a:p>
          <a:p>
            <a:pPr lvl="1"/>
            <a:r>
              <a:rPr lang="en-US" dirty="0"/>
              <a:t>A task which is performed externally.</a:t>
            </a:r>
          </a:p>
          <a:p>
            <a:r>
              <a:rPr lang="en-US" dirty="0"/>
              <a:t>Task Markers</a:t>
            </a:r>
          </a:p>
          <a:p>
            <a:pPr lvl="1"/>
            <a:r>
              <a:rPr lang="en-US" dirty="0"/>
              <a:t>Markers control operational aspects like repetition.</a:t>
            </a:r>
            <a:endParaRPr lang="en-IN" dirty="0"/>
          </a:p>
        </p:txBody>
      </p:sp>
      <p:sp>
        <p:nvSpPr>
          <p:cNvPr id="3" name="Title 2"/>
          <p:cNvSpPr>
            <a:spLocks noGrp="1"/>
          </p:cNvSpPr>
          <p:nvPr>
            <p:ph type="title"/>
          </p:nvPr>
        </p:nvSpPr>
        <p:spPr/>
        <p:txBody>
          <a:bodyPr/>
          <a:lstStyle/>
          <a:p>
            <a:r>
              <a:rPr lang="en-IN" dirty="0"/>
              <a:t>Tasks</a:t>
            </a:r>
          </a:p>
        </p:txBody>
      </p:sp>
    </p:spTree>
    <p:extLst>
      <p:ext uri="{BB962C8B-B14F-4D97-AF65-F5344CB8AC3E}">
        <p14:creationId xmlns:p14="http://schemas.microsoft.com/office/powerpoint/2010/main" val="807785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C98499-C4C1-4020-A2DD-4874323BC490}"/>
              </a:ext>
            </a:extLst>
          </p:cNvPr>
          <p:cNvSpPr>
            <a:spLocks noGrp="1"/>
          </p:cNvSpPr>
          <p:nvPr>
            <p:ph type="title"/>
          </p:nvPr>
        </p:nvSpPr>
        <p:spPr/>
        <p:txBody>
          <a:bodyPr/>
          <a:lstStyle/>
          <a:p>
            <a:r>
              <a:rPr lang="en-IN" dirty="0"/>
              <a:t>Camunda Installation</a:t>
            </a:r>
          </a:p>
        </p:txBody>
      </p:sp>
      <p:pic>
        <p:nvPicPr>
          <p:cNvPr id="3" name="Picture 2">
            <a:extLst>
              <a:ext uri="{FF2B5EF4-FFF2-40B4-BE49-F238E27FC236}">
                <a16:creationId xmlns:a16="http://schemas.microsoft.com/office/drawing/2014/main" id="{D7719A5B-4B6F-4C0B-9CD9-B407B1EE39EB}"/>
              </a:ext>
            </a:extLst>
          </p:cNvPr>
          <p:cNvPicPr>
            <a:picLocks noChangeAspect="1"/>
          </p:cNvPicPr>
          <p:nvPr/>
        </p:nvPicPr>
        <p:blipFill rotWithShape="1">
          <a:blip r:embed="rId2"/>
          <a:srcRect t="8631" b="4842"/>
          <a:stretch/>
        </p:blipFill>
        <p:spPr>
          <a:xfrm>
            <a:off x="-7856" y="1905000"/>
            <a:ext cx="9144000" cy="4582259"/>
          </a:xfrm>
          <a:prstGeom prst="rect">
            <a:avLst/>
          </a:prstGeom>
        </p:spPr>
      </p:pic>
    </p:spTree>
    <p:extLst>
      <p:ext uri="{BB962C8B-B14F-4D97-AF65-F5344CB8AC3E}">
        <p14:creationId xmlns:p14="http://schemas.microsoft.com/office/powerpoint/2010/main" val="1936025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AFE421-C2E8-4760-B5E1-272664A69E68}"/>
              </a:ext>
            </a:extLst>
          </p:cNvPr>
          <p:cNvSpPr>
            <a:spLocks noGrp="1"/>
          </p:cNvSpPr>
          <p:nvPr>
            <p:ph type="title"/>
          </p:nvPr>
        </p:nvSpPr>
        <p:spPr/>
        <p:txBody>
          <a:bodyPr/>
          <a:lstStyle/>
          <a:p>
            <a:r>
              <a:rPr lang="en-IN" dirty="0"/>
              <a:t>Task Lifecycle</a:t>
            </a:r>
          </a:p>
        </p:txBody>
      </p:sp>
      <p:pic>
        <p:nvPicPr>
          <p:cNvPr id="5" name="Picture 4">
            <a:extLst>
              <a:ext uri="{FF2B5EF4-FFF2-40B4-BE49-F238E27FC236}">
                <a16:creationId xmlns:a16="http://schemas.microsoft.com/office/drawing/2014/main" id="{69389E5C-8AC0-44CA-BA19-60CD295C04AE}"/>
              </a:ext>
            </a:extLst>
          </p:cNvPr>
          <p:cNvPicPr>
            <a:picLocks noChangeAspect="1"/>
          </p:cNvPicPr>
          <p:nvPr/>
        </p:nvPicPr>
        <p:blipFill rotWithShape="1">
          <a:blip r:embed="rId2"/>
          <a:srcRect l="12500" t="23334" r="34166" b="8518"/>
          <a:stretch/>
        </p:blipFill>
        <p:spPr>
          <a:xfrm>
            <a:off x="643631" y="1219201"/>
            <a:ext cx="8001000" cy="5468678"/>
          </a:xfrm>
          <a:prstGeom prst="rect">
            <a:avLst/>
          </a:prstGeom>
        </p:spPr>
      </p:pic>
    </p:spTree>
    <p:extLst>
      <p:ext uri="{BB962C8B-B14F-4D97-AF65-F5344CB8AC3E}">
        <p14:creationId xmlns:p14="http://schemas.microsoft.com/office/powerpoint/2010/main" val="2110269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Task</a:t>
            </a:r>
          </a:p>
        </p:txBody>
      </p:sp>
      <p:sp>
        <p:nvSpPr>
          <p:cNvPr id="5" name="Content Placeholder 4"/>
          <p:cNvSpPr>
            <a:spLocks noGrp="1"/>
          </p:cNvSpPr>
          <p:nvPr>
            <p:ph sz="quarter" idx="12"/>
          </p:nvPr>
        </p:nvSpPr>
        <p:spPr>
          <a:xfrm>
            <a:off x="457201" y="1381125"/>
            <a:ext cx="8228012" cy="2200275"/>
          </a:xfrm>
        </p:spPr>
        <p:txBody>
          <a:bodyPr/>
          <a:lstStyle/>
          <a:p>
            <a:r>
              <a:rPr lang="en-US" dirty="0"/>
              <a:t>A Service Task is used to invoke services. </a:t>
            </a:r>
          </a:p>
          <a:p>
            <a:r>
              <a:rPr lang="en-US" dirty="0"/>
              <a:t>In Camunda this is done by calling Java code or providing a work item for an external worker to complete asynchronously.</a:t>
            </a:r>
            <a:endParaRPr lang="en-IN" dirty="0"/>
          </a:p>
        </p:txBody>
      </p:sp>
      <p:pic>
        <p:nvPicPr>
          <p:cNvPr id="6" name="Content Placeholder 3"/>
          <p:cNvPicPr>
            <a:picLocks noChangeAspect="1"/>
          </p:cNvPicPr>
          <p:nvPr/>
        </p:nvPicPr>
        <p:blipFill>
          <a:blip r:embed="rId2"/>
          <a:stretch>
            <a:fillRect/>
          </a:stretch>
        </p:blipFill>
        <p:spPr>
          <a:xfrm>
            <a:off x="3063240" y="3886200"/>
            <a:ext cx="2057400" cy="1795866"/>
          </a:xfrm>
          <a:prstGeom prst="rect">
            <a:avLst/>
          </a:prstGeom>
        </p:spPr>
      </p:pic>
    </p:spTree>
    <p:extLst>
      <p:ext uri="{BB962C8B-B14F-4D97-AF65-F5344CB8AC3E}">
        <p14:creationId xmlns:p14="http://schemas.microsoft.com/office/powerpoint/2010/main" val="2516404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Task</a:t>
            </a:r>
          </a:p>
        </p:txBody>
      </p:sp>
      <p:sp>
        <p:nvSpPr>
          <p:cNvPr id="5" name="Content Placeholder 4"/>
          <p:cNvSpPr>
            <a:spLocks noGrp="1"/>
          </p:cNvSpPr>
          <p:nvPr>
            <p:ph sz="quarter" idx="12"/>
          </p:nvPr>
        </p:nvSpPr>
        <p:spPr>
          <a:xfrm>
            <a:off x="457201" y="1381125"/>
            <a:ext cx="8228012" cy="4867275"/>
          </a:xfrm>
        </p:spPr>
        <p:txBody>
          <a:bodyPr>
            <a:normAutofit/>
          </a:bodyPr>
          <a:lstStyle/>
          <a:p>
            <a:r>
              <a:rPr lang="en-US" dirty="0"/>
              <a:t>Calling Java Code</a:t>
            </a:r>
          </a:p>
          <a:p>
            <a:r>
              <a:rPr lang="en-US" dirty="0"/>
              <a:t>There are four ways of declaring how to invoke Java logic:</a:t>
            </a:r>
          </a:p>
          <a:p>
            <a:pPr lvl="1"/>
            <a:r>
              <a:rPr lang="en-US" dirty="0"/>
              <a:t>Specifying a class that implements a Java Delegate or Activity Behavior</a:t>
            </a:r>
          </a:p>
          <a:p>
            <a:pPr lvl="1"/>
            <a:r>
              <a:rPr lang="en-US" dirty="0"/>
              <a:t>Evaluating an expression that resolves to a delegation object</a:t>
            </a:r>
          </a:p>
          <a:p>
            <a:pPr lvl="1"/>
            <a:r>
              <a:rPr lang="en-US" dirty="0"/>
              <a:t>Invoking a method expression</a:t>
            </a:r>
          </a:p>
          <a:p>
            <a:pPr lvl="1"/>
            <a:r>
              <a:rPr lang="en-US" dirty="0"/>
              <a:t>Evaluating a value expression</a:t>
            </a:r>
            <a:endParaRPr lang="en-IN" dirty="0"/>
          </a:p>
        </p:txBody>
      </p:sp>
    </p:spTree>
    <p:extLst>
      <p:ext uri="{BB962C8B-B14F-4D97-AF65-F5344CB8AC3E}">
        <p14:creationId xmlns:p14="http://schemas.microsoft.com/office/powerpoint/2010/main" val="2641996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Task</a:t>
            </a:r>
          </a:p>
        </p:txBody>
      </p:sp>
      <p:sp>
        <p:nvSpPr>
          <p:cNvPr id="5" name="Content Placeholder 4"/>
          <p:cNvSpPr>
            <a:spLocks noGrp="1"/>
          </p:cNvSpPr>
          <p:nvPr>
            <p:ph sz="quarter" idx="12"/>
          </p:nvPr>
        </p:nvSpPr>
        <p:spPr>
          <a:xfrm>
            <a:off x="457201" y="1381125"/>
            <a:ext cx="8228012" cy="4867275"/>
          </a:xfrm>
        </p:spPr>
        <p:txBody>
          <a:bodyPr>
            <a:normAutofit lnSpcReduction="10000"/>
          </a:bodyPr>
          <a:lstStyle/>
          <a:p>
            <a:pPr marL="0" indent="0">
              <a:buNone/>
            </a:pPr>
            <a:r>
              <a:rPr lang="en-US" dirty="0"/>
              <a:t>&lt;</a:t>
            </a:r>
            <a:r>
              <a:rPr lang="en-US" dirty="0" err="1"/>
              <a:t>serviceTask</a:t>
            </a:r>
            <a:r>
              <a:rPr lang="en-US" dirty="0"/>
              <a:t> id="</a:t>
            </a:r>
            <a:r>
              <a:rPr lang="en-US" dirty="0" err="1"/>
              <a:t>javaService</a:t>
            </a:r>
            <a:r>
              <a:rPr lang="en-US" dirty="0"/>
              <a:t>"</a:t>
            </a:r>
          </a:p>
          <a:p>
            <a:pPr marL="0" indent="0">
              <a:buNone/>
            </a:pPr>
            <a:r>
              <a:rPr lang="en-US" dirty="0"/>
              <a:t>             name="My Java Service Task"             </a:t>
            </a:r>
            <a:r>
              <a:rPr lang="en-US" dirty="0" err="1"/>
              <a:t>camunda:class</a:t>
            </a:r>
            <a:r>
              <a:rPr lang="en-US" dirty="0"/>
              <a:t>="</a:t>
            </a:r>
            <a:r>
              <a:rPr lang="en-US" dirty="0" err="1"/>
              <a:t>org.camunda.bpm.MyJavaDelegate</a:t>
            </a:r>
            <a:r>
              <a:rPr lang="en-US" dirty="0"/>
              <a:t>" /&gt;</a:t>
            </a:r>
          </a:p>
          <a:p>
            <a:pPr marL="0" indent="0">
              <a:buNone/>
            </a:pPr>
            <a:r>
              <a:rPr lang="en-US" dirty="0"/>
              <a:t>&lt;</a:t>
            </a:r>
            <a:r>
              <a:rPr lang="en-US" dirty="0" err="1"/>
              <a:t>serviceTask</a:t>
            </a:r>
            <a:r>
              <a:rPr lang="en-US" dirty="0"/>
              <a:t> id="</a:t>
            </a:r>
            <a:r>
              <a:rPr lang="en-US" dirty="0" err="1"/>
              <a:t>beanService</a:t>
            </a:r>
            <a:r>
              <a:rPr lang="en-US" dirty="0"/>
              <a:t>"</a:t>
            </a:r>
          </a:p>
          <a:p>
            <a:pPr marL="0" indent="0">
              <a:buNone/>
            </a:pPr>
            <a:r>
              <a:rPr lang="en-US" dirty="0"/>
              <a:t>             name="My Bean Service Task"             </a:t>
            </a:r>
            <a:r>
              <a:rPr lang="en-US" dirty="0" err="1"/>
              <a:t>camunda:delegateExpression</a:t>
            </a:r>
            <a:r>
              <a:rPr lang="en-US" dirty="0"/>
              <a:t>="${</a:t>
            </a:r>
            <a:r>
              <a:rPr lang="en-US" dirty="0" err="1"/>
              <a:t>myDelegateBean</a:t>
            </a:r>
            <a:r>
              <a:rPr lang="en-US" dirty="0"/>
              <a:t>}" /&gt;</a:t>
            </a:r>
          </a:p>
          <a:p>
            <a:pPr marL="0" indent="0">
              <a:buNone/>
            </a:pPr>
            <a:r>
              <a:rPr lang="en-US" dirty="0"/>
              <a:t>&lt;</a:t>
            </a:r>
            <a:r>
              <a:rPr lang="en-US" dirty="0" err="1"/>
              <a:t>serviceTask</a:t>
            </a:r>
            <a:r>
              <a:rPr lang="en-US" dirty="0"/>
              <a:t> id="</a:t>
            </a:r>
            <a:r>
              <a:rPr lang="en-US" dirty="0" err="1"/>
              <a:t>expressionService</a:t>
            </a:r>
            <a:r>
              <a:rPr lang="en-US" dirty="0"/>
              <a:t>"</a:t>
            </a:r>
          </a:p>
          <a:p>
            <a:pPr marL="0" indent="0">
              <a:buNone/>
            </a:pPr>
            <a:r>
              <a:rPr lang="en-US" dirty="0"/>
              <a:t>             name="My Expression Service Task"</a:t>
            </a:r>
          </a:p>
          <a:p>
            <a:pPr marL="0" indent="0">
              <a:buNone/>
            </a:pPr>
            <a:r>
              <a:rPr lang="en-US" dirty="0"/>
              <a:t>             </a:t>
            </a:r>
            <a:r>
              <a:rPr lang="en-US" dirty="0" err="1"/>
              <a:t>camunda:expression</a:t>
            </a:r>
            <a:r>
              <a:rPr lang="en-US" dirty="0"/>
              <a:t>="${</a:t>
            </a:r>
            <a:r>
              <a:rPr lang="en-US" dirty="0" err="1"/>
              <a:t>myBean.doWork</a:t>
            </a:r>
            <a:r>
              <a:rPr lang="en-US" dirty="0"/>
              <a:t>()}" /&gt;</a:t>
            </a:r>
            <a:endParaRPr lang="en-IN" dirty="0"/>
          </a:p>
        </p:txBody>
      </p:sp>
    </p:spTree>
    <p:extLst>
      <p:ext uri="{BB962C8B-B14F-4D97-AF65-F5344CB8AC3E}">
        <p14:creationId xmlns:p14="http://schemas.microsoft.com/office/powerpoint/2010/main" val="2755524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&lt;</a:t>
            </a:r>
            <a:r>
              <a:rPr lang="en-IN" dirty="0" err="1"/>
              <a:t>serviceTask</a:t>
            </a:r>
            <a:r>
              <a:rPr lang="en-IN" dirty="0"/>
              <a:t> id="</a:t>
            </a:r>
            <a:r>
              <a:rPr lang="en-IN" dirty="0" err="1"/>
              <a:t>aMethodExpressionServiceTask</a:t>
            </a:r>
            <a:r>
              <a:rPr lang="en-IN" dirty="0"/>
              <a:t>"           </a:t>
            </a:r>
            <a:r>
              <a:rPr lang="en-IN" dirty="0" err="1"/>
              <a:t>camunda:expression</a:t>
            </a:r>
            <a:r>
              <a:rPr lang="en-IN" dirty="0"/>
              <a:t>="#{</a:t>
            </a:r>
            <a:r>
              <a:rPr lang="en-IN" dirty="0" err="1"/>
              <a:t>myService.doSomething</a:t>
            </a:r>
            <a:r>
              <a:rPr lang="en-IN" dirty="0"/>
              <a:t>()}"           </a:t>
            </a:r>
            <a:r>
              <a:rPr lang="en-IN" dirty="0" err="1"/>
              <a:t>camunda:resultVariable</a:t>
            </a:r>
            <a:r>
              <a:rPr lang="en-IN" dirty="0"/>
              <a:t>="</a:t>
            </a:r>
            <a:r>
              <a:rPr lang="en-IN" dirty="0" err="1"/>
              <a:t>myVar</a:t>
            </a:r>
            <a:r>
              <a:rPr lang="en-IN" dirty="0"/>
              <a:t>" /&gt;</a:t>
            </a:r>
          </a:p>
          <a:p>
            <a:endParaRPr lang="en-IN" dirty="0"/>
          </a:p>
        </p:txBody>
      </p:sp>
      <p:sp>
        <p:nvSpPr>
          <p:cNvPr id="3" name="Title 2"/>
          <p:cNvSpPr>
            <a:spLocks noGrp="1"/>
          </p:cNvSpPr>
          <p:nvPr>
            <p:ph type="title"/>
          </p:nvPr>
        </p:nvSpPr>
        <p:spPr/>
        <p:txBody>
          <a:bodyPr/>
          <a:lstStyle/>
          <a:p>
            <a:r>
              <a:rPr lang="en-IN" b="0" dirty="0"/>
              <a:t>Service Task Results</a:t>
            </a:r>
            <a:br>
              <a:rPr lang="en-IN" b="0" dirty="0"/>
            </a:br>
            <a:endParaRPr lang="en-IN" dirty="0"/>
          </a:p>
        </p:txBody>
      </p:sp>
    </p:spTree>
    <p:extLst>
      <p:ext uri="{BB962C8B-B14F-4D97-AF65-F5344CB8AC3E}">
        <p14:creationId xmlns:p14="http://schemas.microsoft.com/office/powerpoint/2010/main" val="28609987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a Service Task is declared external, the process engine offers a work item to workers that independently poll the engine for work to do. </a:t>
            </a:r>
          </a:p>
          <a:p>
            <a:r>
              <a:rPr lang="en-US" dirty="0"/>
              <a:t>This decouples the implementation of tasks from the process engine and allows to cross system and technology boundaries. </a:t>
            </a:r>
          </a:p>
          <a:p>
            <a:r>
              <a:rPr lang="en-US" dirty="0"/>
              <a:t> </a:t>
            </a:r>
            <a:r>
              <a:rPr lang="en-US" dirty="0">
                <a:solidFill>
                  <a:srgbClr val="FF0000"/>
                </a:solidFill>
              </a:rPr>
              <a:t>Calling Java code, where the process engine synchronously invokes Java logic, External Task contrast to this.</a:t>
            </a:r>
            <a:endParaRPr lang="en-IN" dirty="0">
              <a:solidFill>
                <a:srgbClr val="FF0000"/>
              </a:solidFill>
            </a:endParaRPr>
          </a:p>
        </p:txBody>
      </p:sp>
      <p:sp>
        <p:nvSpPr>
          <p:cNvPr id="3" name="Title 2"/>
          <p:cNvSpPr>
            <a:spLocks noGrp="1"/>
          </p:cNvSpPr>
          <p:nvPr>
            <p:ph type="title"/>
          </p:nvPr>
        </p:nvSpPr>
        <p:spPr/>
        <p:txBody>
          <a:bodyPr/>
          <a:lstStyle/>
          <a:p>
            <a:r>
              <a:rPr lang="en-IN" dirty="0"/>
              <a:t>External Tasks</a:t>
            </a:r>
          </a:p>
        </p:txBody>
      </p:sp>
    </p:spTree>
    <p:extLst>
      <p:ext uri="{BB962C8B-B14F-4D97-AF65-F5344CB8AC3E}">
        <p14:creationId xmlns:p14="http://schemas.microsoft.com/office/powerpoint/2010/main" val="35213931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&lt;</a:t>
            </a:r>
            <a:r>
              <a:rPr lang="en-US" dirty="0" err="1"/>
              <a:t>serviceTask</a:t>
            </a:r>
            <a:r>
              <a:rPr lang="en-US" dirty="0"/>
              <a:t> id="</a:t>
            </a:r>
            <a:r>
              <a:rPr lang="en-US" dirty="0" err="1"/>
              <a:t>anExternalServiceTask</a:t>
            </a:r>
            <a:r>
              <a:rPr lang="en-US" dirty="0"/>
              <a:t>"</a:t>
            </a:r>
          </a:p>
          <a:p>
            <a:pPr marL="0" indent="0">
              <a:buNone/>
            </a:pPr>
            <a:r>
              <a:rPr lang="en-US" dirty="0"/>
              <a:t>           </a:t>
            </a:r>
            <a:r>
              <a:rPr lang="en-US" dirty="0" err="1"/>
              <a:t>camunda:type</a:t>
            </a:r>
            <a:r>
              <a:rPr lang="en-US" dirty="0"/>
              <a:t>="external"</a:t>
            </a:r>
          </a:p>
          <a:p>
            <a:pPr marL="0" indent="0">
              <a:buNone/>
            </a:pPr>
            <a:r>
              <a:rPr lang="en-US" dirty="0"/>
              <a:t>           </a:t>
            </a:r>
            <a:r>
              <a:rPr lang="en-US" dirty="0" err="1"/>
              <a:t>camunda:topic</a:t>
            </a:r>
            <a:r>
              <a:rPr lang="en-US" dirty="0"/>
              <a:t>="</a:t>
            </a:r>
            <a:r>
              <a:rPr lang="en-US" dirty="0" err="1"/>
              <a:t>ShipmentProcessing</a:t>
            </a:r>
            <a:r>
              <a:rPr lang="en-US" dirty="0"/>
              <a:t>" /&gt;</a:t>
            </a:r>
            <a:endParaRPr lang="en-IN" dirty="0">
              <a:solidFill>
                <a:srgbClr val="FF0000"/>
              </a:solidFill>
            </a:endParaRPr>
          </a:p>
        </p:txBody>
      </p:sp>
      <p:sp>
        <p:nvSpPr>
          <p:cNvPr id="3" name="Title 2"/>
          <p:cNvSpPr>
            <a:spLocks noGrp="1"/>
          </p:cNvSpPr>
          <p:nvPr>
            <p:ph type="title"/>
          </p:nvPr>
        </p:nvSpPr>
        <p:spPr/>
        <p:txBody>
          <a:bodyPr/>
          <a:lstStyle/>
          <a:p>
            <a:r>
              <a:rPr lang="en-IN" dirty="0"/>
              <a:t>External Tasks</a:t>
            </a:r>
          </a:p>
        </p:txBody>
      </p:sp>
    </p:spTree>
    <p:extLst>
      <p:ext uri="{BB962C8B-B14F-4D97-AF65-F5344CB8AC3E}">
        <p14:creationId xmlns:p14="http://schemas.microsoft.com/office/powerpoint/2010/main" val="30607881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190875"/>
          </a:xfrm>
        </p:spPr>
        <p:txBody>
          <a:bodyPr/>
          <a:lstStyle/>
          <a:p>
            <a:r>
              <a:rPr lang="en-US" dirty="0"/>
              <a:t>A Send Task is used to send a message. In Camunda this is done by calling Java code.</a:t>
            </a:r>
          </a:p>
          <a:p>
            <a:r>
              <a:rPr lang="en-US" dirty="0"/>
              <a:t>The Send Task has the same behavior as a Service Task.</a:t>
            </a:r>
          </a:p>
          <a:p>
            <a:r>
              <a:rPr lang="en-IN" dirty="0"/>
              <a:t>&lt;</a:t>
            </a:r>
            <a:r>
              <a:rPr lang="en-IN" dirty="0" err="1"/>
              <a:t>sendTask</a:t>
            </a:r>
            <a:r>
              <a:rPr lang="en-IN" dirty="0"/>
              <a:t> id="</a:t>
            </a:r>
            <a:r>
              <a:rPr lang="en-IN" dirty="0" err="1"/>
              <a:t>sendTask</a:t>
            </a:r>
            <a:r>
              <a:rPr lang="en-IN" dirty="0"/>
              <a:t>" </a:t>
            </a:r>
            <a:r>
              <a:rPr lang="en-IN" dirty="0" err="1"/>
              <a:t>camunda:class</a:t>
            </a:r>
            <a:r>
              <a:rPr lang="en-IN" dirty="0"/>
              <a:t>="</a:t>
            </a:r>
            <a:r>
              <a:rPr lang="en-IN" dirty="0" err="1"/>
              <a:t>org.camunda.bpm.MySendTaskDelegate</a:t>
            </a:r>
            <a:r>
              <a:rPr lang="en-IN" dirty="0"/>
              <a:t>" /&gt;</a:t>
            </a:r>
          </a:p>
        </p:txBody>
      </p:sp>
      <p:sp>
        <p:nvSpPr>
          <p:cNvPr id="3" name="Title 2"/>
          <p:cNvSpPr>
            <a:spLocks noGrp="1"/>
          </p:cNvSpPr>
          <p:nvPr>
            <p:ph type="title"/>
          </p:nvPr>
        </p:nvSpPr>
        <p:spPr/>
        <p:txBody>
          <a:bodyPr/>
          <a:lstStyle/>
          <a:p>
            <a:r>
              <a:rPr lang="en-IN" b="0" dirty="0"/>
              <a:t>Send Task</a:t>
            </a:r>
            <a:br>
              <a:rPr lang="en-IN" b="0" dirty="0"/>
            </a:br>
            <a:endParaRPr lang="en-IN" dirty="0"/>
          </a:p>
        </p:txBody>
      </p:sp>
      <p:pic>
        <p:nvPicPr>
          <p:cNvPr id="16386" name="Picture 2" descr="https://docs.camunda.org/manual/7.12/img/short-codes/bpmn-send-tas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589" y="4561114"/>
            <a:ext cx="2286000" cy="216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9505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733675"/>
          </a:xfrm>
        </p:spPr>
        <p:txBody>
          <a:bodyPr>
            <a:normAutofit/>
          </a:bodyPr>
          <a:lstStyle/>
          <a:p>
            <a:r>
              <a:rPr lang="en-US" dirty="0"/>
              <a:t>A User Task is used to model work that needs to be done by a human actor. </a:t>
            </a:r>
          </a:p>
          <a:p>
            <a:r>
              <a:rPr lang="en-US" dirty="0"/>
              <a:t>When the process execution arrives at such a User Task, a new task is created in the task list of the user(s) or group(s) assigned to that task.</a:t>
            </a:r>
          </a:p>
          <a:p>
            <a:r>
              <a:rPr lang="en-US" dirty="0"/>
              <a:t>&lt;</a:t>
            </a:r>
            <a:r>
              <a:rPr lang="en-US" dirty="0" err="1"/>
              <a:t>userTask</a:t>
            </a:r>
            <a:r>
              <a:rPr lang="en-US" dirty="0"/>
              <a:t> id="</a:t>
            </a:r>
            <a:r>
              <a:rPr lang="en-US" dirty="0" err="1"/>
              <a:t>theTask</a:t>
            </a:r>
            <a:r>
              <a:rPr lang="en-US" dirty="0"/>
              <a:t>" name="Important task" /&gt;</a:t>
            </a:r>
            <a:endParaRPr lang="en-IN" dirty="0"/>
          </a:p>
        </p:txBody>
      </p:sp>
      <p:sp>
        <p:nvSpPr>
          <p:cNvPr id="3" name="Title 2"/>
          <p:cNvSpPr>
            <a:spLocks noGrp="1"/>
          </p:cNvSpPr>
          <p:nvPr>
            <p:ph type="title"/>
          </p:nvPr>
        </p:nvSpPr>
        <p:spPr/>
        <p:txBody>
          <a:bodyPr/>
          <a:lstStyle/>
          <a:p>
            <a:r>
              <a:rPr lang="en-IN" b="0" dirty="0"/>
              <a:t>User Task</a:t>
            </a:r>
            <a:br>
              <a:rPr lang="en-IN" b="0" dirty="0"/>
            </a:br>
            <a:endParaRPr lang="en-IN" dirty="0"/>
          </a:p>
        </p:txBody>
      </p:sp>
      <p:pic>
        <p:nvPicPr>
          <p:cNvPr id="18434" name="Picture 2" descr="https://docs.camunda.org/manual/7.12/img/short-codes/bpmn-user-tas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648200"/>
            <a:ext cx="2209800" cy="198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499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038475"/>
          </a:xfrm>
        </p:spPr>
        <p:txBody>
          <a:bodyPr/>
          <a:lstStyle/>
          <a:p>
            <a:r>
              <a:rPr lang="en-US" dirty="0"/>
              <a:t>A Business Rule Task is used to synchronously execute one or more rules.</a:t>
            </a:r>
          </a:p>
          <a:p>
            <a:r>
              <a:rPr lang="en-IN" dirty="0"/>
              <a:t>&lt;</a:t>
            </a:r>
            <a:r>
              <a:rPr lang="en-IN" dirty="0" err="1"/>
              <a:t>businessRuleTask</a:t>
            </a:r>
            <a:r>
              <a:rPr lang="en-IN" dirty="0"/>
              <a:t> id="</a:t>
            </a:r>
            <a:r>
              <a:rPr lang="en-IN" dirty="0" err="1"/>
              <a:t>businessRuleTask</a:t>
            </a:r>
            <a:r>
              <a:rPr lang="en-IN" dirty="0"/>
              <a:t>"</a:t>
            </a:r>
          </a:p>
          <a:p>
            <a:r>
              <a:rPr lang="en-IN" dirty="0"/>
              <a:t>    </a:t>
            </a:r>
            <a:r>
              <a:rPr lang="en-IN" dirty="0" err="1"/>
              <a:t>camunda:decisionRef</a:t>
            </a:r>
            <a:r>
              <a:rPr lang="en-IN" dirty="0"/>
              <a:t>="</a:t>
            </a:r>
            <a:r>
              <a:rPr lang="en-IN" dirty="0" err="1"/>
              <a:t>myDecision</a:t>
            </a:r>
            <a:r>
              <a:rPr lang="en-IN" dirty="0"/>
              <a:t>"</a:t>
            </a:r>
          </a:p>
          <a:p>
            <a:r>
              <a:rPr lang="en-IN" dirty="0"/>
              <a:t>    </a:t>
            </a:r>
            <a:r>
              <a:rPr lang="en-IN" dirty="0" err="1"/>
              <a:t>camunda:decisionRefBinding</a:t>
            </a:r>
            <a:r>
              <a:rPr lang="en-IN" dirty="0"/>
              <a:t>="version"</a:t>
            </a:r>
          </a:p>
          <a:p>
            <a:r>
              <a:rPr lang="en-IN" dirty="0"/>
              <a:t>    </a:t>
            </a:r>
            <a:r>
              <a:rPr lang="en-IN" dirty="0" err="1"/>
              <a:t>camunda:decisionRefVersion</a:t>
            </a:r>
            <a:r>
              <a:rPr lang="en-IN" dirty="0"/>
              <a:t>="12" /&gt;</a:t>
            </a:r>
          </a:p>
        </p:txBody>
      </p:sp>
      <p:sp>
        <p:nvSpPr>
          <p:cNvPr id="3" name="Title 2"/>
          <p:cNvSpPr>
            <a:spLocks noGrp="1"/>
          </p:cNvSpPr>
          <p:nvPr>
            <p:ph type="title"/>
          </p:nvPr>
        </p:nvSpPr>
        <p:spPr/>
        <p:txBody>
          <a:bodyPr/>
          <a:lstStyle/>
          <a:p>
            <a:r>
              <a:rPr lang="en-IN" dirty="0"/>
              <a:t>Business Rule Task</a:t>
            </a:r>
          </a:p>
        </p:txBody>
      </p:sp>
      <p:pic>
        <p:nvPicPr>
          <p:cNvPr id="19458" name="Picture 2" descr="https://docs.camunda.org/manual/7.12/img/short-codes/bpmn-business-rule-tas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5181600"/>
            <a:ext cx="1076325"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9491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schemas.microsoft.com/office/infopath/2007/PartnerControls"/>
    <ds:schemaRef ds:uri="http://purl.org/dc/elements/1.1/"/>
    <ds:schemaRef ds:uri="http://purl.org/dc/terms/"/>
    <ds:schemaRef ds:uri="http://schemas.microsoft.com/office/2006/documentManagement/types"/>
    <ds:schemaRef ds:uri="http://purl.org/dc/dcmitype/"/>
    <ds:schemaRef ds:uri="http://www.w3.org/XML/1998/namespac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Pencils_02_2012</Template>
  <TotalTime>14377</TotalTime>
  <Words>4713</Words>
  <Application>Microsoft Office PowerPoint</Application>
  <PresentationFormat>On-screen Show (4:3)</PresentationFormat>
  <Paragraphs>539</Paragraphs>
  <Slides>153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153</vt:i4>
      </vt:variant>
    </vt:vector>
  </HeadingPairs>
  <TitlesOfParts>
    <vt:vector size="157" baseType="lpstr">
      <vt:lpstr>Arial</vt:lpstr>
      <vt:lpstr>Calibri</vt:lpstr>
      <vt:lpstr>Fanwood Text</vt:lpstr>
      <vt:lpstr>Pencils_02_2012</vt:lpstr>
      <vt:lpstr>PowerPoint Presentation</vt:lpstr>
      <vt:lpstr>Goals</vt:lpstr>
      <vt:lpstr>PowerPoint Presentation</vt:lpstr>
      <vt:lpstr>PowerPoint Presentation</vt:lpstr>
      <vt:lpstr>Camunda</vt:lpstr>
      <vt:lpstr>Camunda</vt:lpstr>
      <vt:lpstr>PowerPoint Presentation</vt:lpstr>
      <vt:lpstr>Camunda Installation</vt:lpstr>
      <vt:lpstr>Camunda Installation</vt:lpstr>
      <vt:lpstr>https://start.camunda.com/</vt:lpstr>
      <vt:lpstr>Spring Boot Integration</vt:lpstr>
      <vt:lpstr>Usage in Eclipse IDE</vt:lpstr>
      <vt:lpstr>Usage in Eclipse IDE</vt:lpstr>
      <vt:lpstr>PowerPoint Presentation</vt:lpstr>
      <vt:lpstr>Architecture </vt:lpstr>
      <vt:lpstr>Architecture </vt:lpstr>
      <vt:lpstr>Process Engine Architecture</vt:lpstr>
      <vt:lpstr>BPMN 2.0</vt:lpstr>
      <vt:lpstr>Process Engine Public API</vt:lpstr>
      <vt:lpstr>Job Executor</vt:lpstr>
      <vt:lpstr>Camunda BPM Platform Architecture </vt:lpstr>
      <vt:lpstr>Embedded Process Engine</vt:lpstr>
      <vt:lpstr>Shared, Container-Managed Process Engine</vt:lpstr>
      <vt:lpstr>Standalone (Remote) Process Engine Server </vt:lpstr>
      <vt:lpstr>Clustering Model </vt:lpstr>
      <vt:lpstr>Clustering Model </vt:lpstr>
      <vt:lpstr>Session State in a Clustered Environment </vt:lpstr>
      <vt:lpstr>Session State in a Clustered Environment </vt:lpstr>
      <vt:lpstr>PowerPoint Presentation</vt:lpstr>
      <vt:lpstr>PowerPoint Presentation</vt:lpstr>
      <vt:lpstr>PowerPoint Presentation</vt:lpstr>
      <vt:lpstr>PowerPoint Presentation</vt:lpstr>
      <vt:lpstr>Selecting the Process Engine Mode</vt:lpstr>
      <vt:lpstr>Selecting the Process Engine Mode</vt:lpstr>
      <vt:lpstr>Selecting the Process Engine Mode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Application Architecture </vt:lpstr>
      <vt:lpstr>Container/Application Server for Runtime Components</vt:lpstr>
      <vt:lpstr>Container/Application Server for Runtime Components</vt:lpstr>
      <vt:lpstr>Container/Application Server for Runtime Components</vt:lpstr>
      <vt:lpstr>Container/Application Server for Runtime Components</vt:lpstr>
      <vt:lpstr>Container/Application Server for Runtime Components</vt:lpstr>
      <vt:lpstr>Container/Application Server for Runtime Components</vt:lpstr>
      <vt:lpstr>Container/Application Server for Runtime Components</vt:lpstr>
      <vt:lpstr>Container/Application Server for Runtime Components</vt:lpstr>
      <vt:lpstr>Container/Application Server for Runtime Components</vt:lpstr>
      <vt:lpstr>Bootstrap a Process Engine Using the Java API</vt:lpstr>
      <vt:lpstr>Configure Process Engine Using camunda cfg XML</vt:lpstr>
      <vt:lpstr>Configure Process Engine in the bpm-platform.xml</vt:lpstr>
      <vt:lpstr>Process Engine API </vt:lpstr>
      <vt:lpstr>Process Engine API </vt:lpstr>
      <vt:lpstr>Process Engine API </vt:lpstr>
      <vt:lpstr>Process Engine API </vt:lpstr>
      <vt:lpstr>Process Engine API </vt:lpstr>
      <vt:lpstr>Process Engine API </vt:lpstr>
      <vt:lpstr>Process Engine API </vt:lpstr>
      <vt:lpstr>Process Engine API </vt:lpstr>
      <vt:lpstr>Process Engine API </vt:lpstr>
      <vt:lpstr>Process Engine API </vt:lpstr>
      <vt:lpstr>Process Variables</vt:lpstr>
      <vt:lpstr>Variable Scopes and Variable Visibility</vt:lpstr>
      <vt:lpstr>Variable Scopes and Variable Visibility</vt:lpstr>
      <vt:lpstr>Supported Variable Values</vt:lpstr>
      <vt:lpstr>Delegation Code</vt:lpstr>
      <vt:lpstr>Java Delegate</vt:lpstr>
      <vt:lpstr>Multi-Tenancy </vt:lpstr>
      <vt:lpstr>Multi-Tenancy </vt:lpstr>
      <vt:lpstr>Single Process Engine With Tenant-Identifiers</vt:lpstr>
      <vt:lpstr>One Process Engine Per Tenant</vt:lpstr>
      <vt:lpstr>PowerPoint Presentation</vt:lpstr>
      <vt:lpstr>BPMN</vt:lpstr>
      <vt:lpstr>Symbols</vt:lpstr>
      <vt:lpstr>Events</vt:lpstr>
      <vt:lpstr>None Events (Blank)</vt:lpstr>
      <vt:lpstr>None Events (Blank)</vt:lpstr>
      <vt:lpstr>None End Event </vt:lpstr>
      <vt:lpstr>Intermediate None Event (throwing)</vt:lpstr>
      <vt:lpstr>Timer Events </vt:lpstr>
      <vt:lpstr>Defining a Timer</vt:lpstr>
      <vt:lpstr>Time Duration </vt:lpstr>
      <vt:lpstr>Events</vt:lpstr>
      <vt:lpstr>Events</vt:lpstr>
      <vt:lpstr>Tasks</vt:lpstr>
      <vt:lpstr>Task Lifecycle</vt:lpstr>
      <vt:lpstr>Service Task</vt:lpstr>
      <vt:lpstr>Service Task</vt:lpstr>
      <vt:lpstr>Service Task</vt:lpstr>
      <vt:lpstr>Service Task Results </vt:lpstr>
      <vt:lpstr>External Tasks</vt:lpstr>
      <vt:lpstr>External Tasks</vt:lpstr>
      <vt:lpstr>Send Task </vt:lpstr>
      <vt:lpstr>User Task </vt:lpstr>
      <vt:lpstr>Business Rule Task</vt:lpstr>
      <vt:lpstr>Script Task</vt:lpstr>
      <vt:lpstr>Receive Task</vt:lpstr>
      <vt:lpstr>Manual Task</vt:lpstr>
      <vt:lpstr>Gateways</vt:lpstr>
      <vt:lpstr>Conditional and Default Sequence Flows</vt:lpstr>
      <vt:lpstr>Parallel Gateway</vt:lpstr>
      <vt:lpstr>Event-based Gateway </vt:lpstr>
      <vt:lpstr>Call Activity</vt:lpstr>
      <vt:lpstr>Spring Boot Query History</vt:lpstr>
      <vt:lpstr>DMN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Friendly Enough Expression Language (FEEL)</vt:lpstr>
      <vt:lpstr>Friendly Enough Expression Language (FEEL)</vt:lpstr>
      <vt:lpstr>Friendly Enough Expression Language (FEEL)</vt:lpstr>
      <vt:lpstr>FEEL Language Elements</vt:lpstr>
      <vt:lpstr>FEEL Language Elements</vt:lpstr>
      <vt:lpstr>FEEL Language Elements</vt:lpstr>
      <vt:lpstr>FEEL Language Elements</vt:lpstr>
      <vt:lpstr>FEEL Language Elements</vt:lpstr>
      <vt:lpstr>Camunda BPM Platform Docker Images</vt:lpstr>
      <vt:lpstr>Business Transaction</vt:lpstr>
      <vt:lpstr>Transaction </vt:lpstr>
      <vt:lpstr>Transaction Boundaries</vt:lpstr>
      <vt:lpstr>Why Asynchronous Continuations?</vt:lpstr>
      <vt:lpstr>Rollback on Exception</vt:lpstr>
      <vt:lpstr>Async Demo</vt:lpstr>
      <vt:lpstr>Async Demo</vt:lpstr>
      <vt:lpstr>Async Demo</vt:lpstr>
      <vt:lpstr>Task Marker</vt:lpstr>
      <vt:lpstr>Dealing With Problems and Exceptions</vt:lpstr>
      <vt:lpstr>Dealing With Problems and Exceptions</vt:lpstr>
      <vt:lpstr>Dealing With Problems and Exceptions</vt:lpstr>
      <vt:lpstr>Dealing With Problems and Exceptions</vt:lpstr>
      <vt:lpstr>Camunda Rest Message</vt:lpstr>
      <vt:lpstr>Send Message</vt:lpstr>
      <vt:lpstr>Send Message</vt:lpstr>
      <vt:lpstr>Send Message</vt:lpstr>
      <vt:lpstr>Send Message</vt:lpstr>
      <vt:lpstr>Security</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1906</cp:revision>
  <dcterms:created xsi:type="dcterms:W3CDTF">2012-03-13T15:47:14Z</dcterms:created>
  <dcterms:modified xsi:type="dcterms:W3CDTF">2021-07-30T03:00:55Z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